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57" r:id="rId2"/>
    <p:sldId id="358" r:id="rId3"/>
    <p:sldId id="273" r:id="rId4"/>
    <p:sldId id="510" r:id="rId5"/>
    <p:sldId id="511" r:id="rId6"/>
    <p:sldId id="272" r:id="rId7"/>
    <p:sldId id="326" r:id="rId8"/>
    <p:sldId id="351" r:id="rId9"/>
    <p:sldId id="438" r:id="rId10"/>
    <p:sldId id="362" r:id="rId11"/>
    <p:sldId id="266" r:id="rId12"/>
    <p:sldId id="507" r:id="rId13"/>
    <p:sldId id="359" r:id="rId14"/>
    <p:sldId id="277" r:id="rId15"/>
    <p:sldId id="508" r:id="rId16"/>
    <p:sldId id="500" r:id="rId17"/>
    <p:sldId id="505" r:id="rId18"/>
    <p:sldId id="503" r:id="rId19"/>
    <p:sldId id="506" r:id="rId20"/>
    <p:sldId id="513" r:id="rId21"/>
    <p:sldId id="281" r:id="rId22"/>
    <p:sldId id="258" r:id="rId23"/>
    <p:sldId id="286" r:id="rId24"/>
    <p:sldId id="280" r:id="rId25"/>
    <p:sldId id="287" r:id="rId26"/>
    <p:sldId id="430" r:id="rId27"/>
    <p:sldId id="271" r:id="rId28"/>
    <p:sldId id="342" r:id="rId29"/>
    <p:sldId id="275" r:id="rId30"/>
    <p:sldId id="297" r:id="rId31"/>
    <p:sldId id="260" r:id="rId32"/>
    <p:sldId id="487" r:id="rId33"/>
    <p:sldId id="352" r:id="rId34"/>
    <p:sldId id="353" r:id="rId35"/>
    <p:sldId id="354" r:id="rId36"/>
    <p:sldId id="355" r:id="rId37"/>
    <p:sldId id="485" r:id="rId38"/>
    <p:sldId id="467" r:id="rId39"/>
    <p:sldId id="468" r:id="rId40"/>
    <p:sldId id="290" r:id="rId41"/>
    <p:sldId id="288" r:id="rId42"/>
    <p:sldId id="509" r:id="rId43"/>
    <p:sldId id="512"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94152" autoAdjust="0"/>
  </p:normalViewPr>
  <p:slideViewPr>
    <p:cSldViewPr>
      <p:cViewPr varScale="1">
        <p:scale>
          <a:sx n="108" d="100"/>
          <a:sy n="108" d="100"/>
        </p:scale>
        <p:origin x="2346"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CD71D4-F22B-493D-AD47-2C1B08B0860C}" type="datetimeFigureOut">
              <a:rPr lang="tr-TR" smtClean="0"/>
              <a:pPr/>
              <a:t>21.11.2024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9680C8-4464-4E17-8AC3-AA7830D325AC}"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sz="1200" kern="1200" dirty="0">
                <a:solidFill>
                  <a:schemeClr val="tx1"/>
                </a:solidFill>
                <a:effectLst/>
                <a:latin typeface="+mn-lt"/>
                <a:ea typeface="+mn-ea"/>
                <a:cs typeface="+mn-cs"/>
              </a:rPr>
              <a:t>KML DIŞI </a:t>
            </a:r>
            <a:r>
              <a:rPr lang="tr-TR" sz="1200" kern="1200" dirty="0" err="1">
                <a:solidFill>
                  <a:schemeClr val="tx1"/>
                </a:solidFill>
                <a:effectLst/>
                <a:latin typeface="+mn-lt"/>
                <a:ea typeface="+mn-ea"/>
                <a:cs typeface="+mn-cs"/>
              </a:rPr>
              <a:t>KMPN’ler</a:t>
            </a:r>
            <a:r>
              <a:rPr lang="tr-TR" sz="1200" kern="1200" dirty="0">
                <a:solidFill>
                  <a:schemeClr val="tx1"/>
                </a:solidFill>
                <a:effectLst/>
                <a:latin typeface="+mn-lt"/>
                <a:ea typeface="+mn-ea"/>
                <a:cs typeface="+mn-cs"/>
              </a:rPr>
              <a:t> HEMATOPOİETİK PROGENİTÖR HÜCRELERDE  JAK2, CALR ya da MPL GENLERİNDEKİ MUTASYONLAR ya da BAZI BENZER MEKANİZMALAR NETİCESİNDE SÜREKLİ VAZİYETTE ARTMIŞ JAK-STAT SİNYAL AKTİVASYONUNA BAĞLI OLARAK GELİŞİRLER. </a:t>
            </a:r>
          </a:p>
          <a:p>
            <a:pPr>
              <a:buFont typeface="Arial" pitchFamily="34" charset="0"/>
              <a:buChar char="•"/>
            </a:pPr>
            <a:r>
              <a:rPr lang="tr-TR" dirty="0"/>
              <a:t>JAK-STAT SİNYAL SİSTEMİ HEMATOPOEZ İÇİN VE AYRICA SİTOKİN RESEPTÖR SİNYALİZASYONU İÇİN GEREKLİDİR. BU NEDENLE KML DIŞI KMPN'LERİN PATOJENLERİNDE İKİ YÜZÜ VARDIR: 1- ARTIŞ HEMATOPOİEZ ve 2- KRONİK ENFLAMATUAR DURUM ve YÜKSELMİŞ SİTOKİN DÜZEYLERİ.</a:t>
            </a:r>
            <a:endParaRPr lang="tr-TR" sz="1200" dirty="0">
              <a:solidFill>
                <a:srgbClr val="FF0000"/>
              </a:solidFill>
            </a:endParaRPr>
          </a:p>
        </p:txBody>
      </p:sp>
      <p:sp>
        <p:nvSpPr>
          <p:cNvPr id="4" name="3 Slayt Numarası Yer Tutucusu"/>
          <p:cNvSpPr>
            <a:spLocks noGrp="1"/>
          </p:cNvSpPr>
          <p:nvPr>
            <p:ph type="sldNum" sz="quarter" idx="10"/>
          </p:nvPr>
        </p:nvSpPr>
        <p:spPr/>
        <p:txBody>
          <a:bodyPr/>
          <a:lstStyle/>
          <a:p>
            <a:fld id="{2472DAE5-BDA3-44FC-99FA-5D2DA3E67F5F}" type="slidenum">
              <a:rPr lang="tr-TR" smtClean="0"/>
              <a:pPr/>
              <a:t>2</a:t>
            </a:fld>
            <a:endParaRPr lang="tr-TR"/>
          </a:p>
        </p:txBody>
      </p:sp>
    </p:spTree>
    <p:extLst>
      <p:ext uri="{BB962C8B-B14F-4D97-AF65-F5344CB8AC3E}">
        <p14:creationId xmlns:p14="http://schemas.microsoft.com/office/powerpoint/2010/main" val="977741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F9680C8-4464-4E17-8AC3-AA7830D325AC}" type="slidenum">
              <a:rPr lang="tr-TR" smtClean="0"/>
              <a:pPr/>
              <a:t>42</a:t>
            </a:fld>
            <a:endParaRPr lang="tr-TR"/>
          </a:p>
        </p:txBody>
      </p:sp>
    </p:spTree>
    <p:extLst>
      <p:ext uri="{BB962C8B-B14F-4D97-AF65-F5344CB8AC3E}">
        <p14:creationId xmlns:p14="http://schemas.microsoft.com/office/powerpoint/2010/main" val="426658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F9680C8-4464-4E17-8AC3-AA7830D325AC}" type="slidenum">
              <a:rPr lang="tr-TR" smtClean="0"/>
              <a:pPr/>
              <a:t>4</a:t>
            </a:fld>
            <a:endParaRPr lang="tr-TR"/>
          </a:p>
        </p:txBody>
      </p:sp>
    </p:spTree>
    <p:extLst>
      <p:ext uri="{BB962C8B-B14F-4D97-AF65-F5344CB8AC3E}">
        <p14:creationId xmlns:p14="http://schemas.microsoft.com/office/powerpoint/2010/main" val="307953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F9680C8-4464-4E17-8AC3-AA7830D325AC}" type="slidenum">
              <a:rPr lang="tr-TR" smtClean="0"/>
              <a:pPr/>
              <a:t>10</a:t>
            </a:fld>
            <a:endParaRPr lang="tr-TR"/>
          </a:p>
        </p:txBody>
      </p:sp>
    </p:spTree>
    <p:extLst>
      <p:ext uri="{BB962C8B-B14F-4D97-AF65-F5344CB8AC3E}">
        <p14:creationId xmlns:p14="http://schemas.microsoft.com/office/powerpoint/2010/main" val="788437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264C0BC-8994-4E7D-9557-B6F885495073}" type="slidenum">
              <a:rPr lang="tr-TR" smtClean="0"/>
              <a:pPr/>
              <a:t>16</a:t>
            </a:fld>
            <a:endParaRPr lang="tr-TR"/>
          </a:p>
        </p:txBody>
      </p:sp>
    </p:spTree>
    <p:extLst>
      <p:ext uri="{BB962C8B-B14F-4D97-AF65-F5344CB8AC3E}">
        <p14:creationId xmlns:p14="http://schemas.microsoft.com/office/powerpoint/2010/main" val="2223271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264C0BC-8994-4E7D-9557-B6F885495073}" type="slidenum">
              <a:rPr lang="tr-TR" smtClean="0"/>
              <a:pPr/>
              <a:t>18</a:t>
            </a:fld>
            <a:endParaRPr lang="tr-TR"/>
          </a:p>
        </p:txBody>
      </p:sp>
    </p:spTree>
    <p:extLst>
      <p:ext uri="{BB962C8B-B14F-4D97-AF65-F5344CB8AC3E}">
        <p14:creationId xmlns:p14="http://schemas.microsoft.com/office/powerpoint/2010/main" val="2387417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9264C0BC-8994-4E7D-9557-B6F885495073}" type="slidenum">
              <a:rPr lang="tr-TR" smtClean="0"/>
              <a:pPr/>
              <a:t>26</a:t>
            </a:fld>
            <a:endParaRPr lang="tr-TR"/>
          </a:p>
        </p:txBody>
      </p:sp>
    </p:spTree>
    <p:extLst>
      <p:ext uri="{BB962C8B-B14F-4D97-AF65-F5344CB8AC3E}">
        <p14:creationId xmlns:p14="http://schemas.microsoft.com/office/powerpoint/2010/main" val="4168003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a:solidFill>
                  <a:srgbClr val="FF0000"/>
                </a:solidFill>
                <a:latin typeface="+mn-lt"/>
                <a:ea typeface="+mn-ea"/>
                <a:cs typeface="+mn-cs"/>
              </a:rPr>
              <a:t>TROMBOZ?</a:t>
            </a:r>
          </a:p>
          <a:p>
            <a:endParaRPr lang="tr-TR" sz="1200" b="1" kern="1200" dirty="0">
              <a:solidFill>
                <a:srgbClr val="FF0000"/>
              </a:solidFill>
              <a:latin typeface="+mn-lt"/>
              <a:ea typeface="+mn-ea"/>
              <a:cs typeface="+mn-cs"/>
            </a:endParaRPr>
          </a:p>
          <a:p>
            <a:r>
              <a:rPr lang="tr-TR" sz="1200" b="1" kern="1200" dirty="0" err="1">
                <a:solidFill>
                  <a:srgbClr val="FF0000"/>
                </a:solidFill>
                <a:latin typeface="+mn-lt"/>
                <a:ea typeface="+mn-ea"/>
                <a:cs typeface="+mn-cs"/>
              </a:rPr>
              <a:t>MİYELOFİBROZİS’e</a:t>
            </a:r>
            <a:r>
              <a:rPr lang="tr-TR" sz="1200" b="1" kern="1200" dirty="0">
                <a:solidFill>
                  <a:srgbClr val="FF0000"/>
                </a:solidFill>
                <a:latin typeface="+mn-lt"/>
                <a:ea typeface="+mn-ea"/>
                <a:cs typeface="+mn-cs"/>
              </a:rPr>
              <a:t> DÖNÜŞÜM?</a:t>
            </a:r>
          </a:p>
          <a:p>
            <a:endParaRPr lang="tr-TR" sz="1200" b="1" kern="1200" dirty="0">
              <a:solidFill>
                <a:srgbClr val="FF0000"/>
              </a:solidFill>
              <a:latin typeface="+mn-lt"/>
              <a:ea typeface="+mn-ea"/>
              <a:cs typeface="+mn-cs"/>
            </a:endParaRPr>
          </a:p>
          <a:p>
            <a:r>
              <a:rPr lang="tr-TR" sz="1200" b="1" kern="1200" dirty="0">
                <a:solidFill>
                  <a:srgbClr val="FF0000"/>
                </a:solidFill>
                <a:latin typeface="+mn-lt"/>
                <a:ea typeface="+mn-ea"/>
                <a:cs typeface="+mn-cs"/>
              </a:rPr>
              <a:t>LÖSEMİ RİSKİ?</a:t>
            </a:r>
          </a:p>
          <a:p>
            <a:endParaRPr lang="tr-TR" dirty="0"/>
          </a:p>
        </p:txBody>
      </p:sp>
      <p:sp>
        <p:nvSpPr>
          <p:cNvPr id="4" name="3 Slayt Numarası Yer Tutucusu"/>
          <p:cNvSpPr>
            <a:spLocks noGrp="1"/>
          </p:cNvSpPr>
          <p:nvPr>
            <p:ph type="sldNum" sz="quarter" idx="10"/>
          </p:nvPr>
        </p:nvSpPr>
        <p:spPr/>
        <p:txBody>
          <a:bodyPr/>
          <a:lstStyle/>
          <a:p>
            <a:pPr>
              <a:defRPr/>
            </a:pPr>
            <a:fld id="{B3412F67-2F1D-4E5B-8700-5885EFDB344F}" type="slidenum">
              <a:rPr lang="tr-TR" smtClean="0"/>
              <a:pPr>
                <a:defRPr/>
              </a:pPr>
              <a:t>27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264C0BC-8994-4E7D-9557-B6F885495073}" type="slidenum">
              <a:rPr lang="tr-TR" smtClean="0"/>
              <a:pPr/>
              <a:t>29</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3 Slayt Numarası Yer Tutucusu"/>
          <p:cNvSpPr>
            <a:spLocks noGrp="1"/>
          </p:cNvSpPr>
          <p:nvPr>
            <p:ph type="sldNum" sz="quarter" idx="10"/>
          </p:nvPr>
        </p:nvSpPr>
        <p:spPr/>
        <p:txBody>
          <a:bodyPr/>
          <a:lstStyle/>
          <a:p>
            <a:fld id="{3ACD0BAD-7666-4BD1-891D-96C3B9081FFD}" type="slidenum">
              <a:rPr lang="tr-TR" smtClean="0"/>
              <a:pPr/>
              <a:t>38</a:t>
            </a:fld>
            <a:endParaRPr lang="tr-TR"/>
          </a:p>
        </p:txBody>
      </p:sp>
    </p:spTree>
    <p:extLst>
      <p:ext uri="{BB962C8B-B14F-4D97-AF65-F5344CB8AC3E}">
        <p14:creationId xmlns:p14="http://schemas.microsoft.com/office/powerpoint/2010/main" val="1916290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0FBAFF99-3AFB-4177-A416-4E22BD5D5A88}" type="datetimeFigureOut">
              <a:rPr lang="tr-TR" smtClean="0"/>
              <a:pPr/>
              <a:t>21.11.2024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8A4FF8-825C-4A6A-B8A5-123C0841E45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0FBAFF99-3AFB-4177-A416-4E22BD5D5A88}" type="datetimeFigureOut">
              <a:rPr lang="tr-TR" smtClean="0"/>
              <a:pPr/>
              <a:t>21.11.2024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8A4FF8-825C-4A6A-B8A5-123C0841E45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0FBAFF99-3AFB-4177-A416-4E22BD5D5A88}" type="datetimeFigureOut">
              <a:rPr lang="tr-TR" smtClean="0"/>
              <a:pPr/>
              <a:t>21.11.2024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8A4FF8-825C-4A6A-B8A5-123C0841E45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0FBAFF99-3AFB-4177-A416-4E22BD5D5A88}" type="datetimeFigureOut">
              <a:rPr lang="tr-TR" smtClean="0"/>
              <a:pPr/>
              <a:t>21.11.2024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8A4FF8-825C-4A6A-B8A5-123C0841E45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0FBAFF99-3AFB-4177-A416-4E22BD5D5A88}" type="datetimeFigureOut">
              <a:rPr lang="tr-TR" smtClean="0"/>
              <a:pPr/>
              <a:t>21.11.2024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8A4FF8-825C-4A6A-B8A5-123C0841E45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0FBAFF99-3AFB-4177-A416-4E22BD5D5A88}" type="datetimeFigureOut">
              <a:rPr lang="tr-TR" smtClean="0"/>
              <a:pPr/>
              <a:t>21.11.2024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8A4FF8-825C-4A6A-B8A5-123C0841E45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0FBAFF99-3AFB-4177-A416-4E22BD5D5A88}" type="datetimeFigureOut">
              <a:rPr lang="tr-TR" smtClean="0"/>
              <a:pPr/>
              <a:t>21.11.2024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A8A4FF8-825C-4A6A-B8A5-123C0841E45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0FBAFF99-3AFB-4177-A416-4E22BD5D5A88}" type="datetimeFigureOut">
              <a:rPr lang="tr-TR" smtClean="0"/>
              <a:pPr/>
              <a:t>21.11.2024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A8A4FF8-825C-4A6A-B8A5-123C0841E45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FBAFF99-3AFB-4177-A416-4E22BD5D5A88}" type="datetimeFigureOut">
              <a:rPr lang="tr-TR" smtClean="0"/>
              <a:pPr/>
              <a:t>21.11.2024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A8A4FF8-825C-4A6A-B8A5-123C0841E45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0FBAFF99-3AFB-4177-A416-4E22BD5D5A88}" type="datetimeFigureOut">
              <a:rPr lang="tr-TR" smtClean="0"/>
              <a:pPr/>
              <a:t>21.11.2024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8A4FF8-825C-4A6A-B8A5-123C0841E45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0FBAFF99-3AFB-4177-A416-4E22BD5D5A88}" type="datetimeFigureOut">
              <a:rPr lang="tr-TR" smtClean="0"/>
              <a:pPr/>
              <a:t>21.11.2024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8A4FF8-825C-4A6A-B8A5-123C0841E45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AFF99-3AFB-4177-A416-4E22BD5D5A88}" type="datetimeFigureOut">
              <a:rPr lang="tr-TR" smtClean="0"/>
              <a:pPr/>
              <a:t>21.11.2024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A4FF8-825C-4A6A-B8A5-123C0841E45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hyperlink" Target="https://www.ncbi.nlm.nih.gov/pubmed/18268279" TargetMode="External"/><Relationship Id="rId13" Type="http://schemas.openxmlformats.org/officeDocument/2006/relationships/hyperlink" Target="https://www.ncbi.nlm.nih.gov/pubmed/20631743" TargetMode="External"/><Relationship Id="rId18" Type="http://schemas.openxmlformats.org/officeDocument/2006/relationships/hyperlink" Target="https://www.ncbi.nlm.nih.gov/pubmed/26492433" TargetMode="External"/><Relationship Id="rId3" Type="http://schemas.openxmlformats.org/officeDocument/2006/relationships/hyperlink" Target="https://www.ncbi.nlm.nih.gov/pubmed/9025158" TargetMode="External"/><Relationship Id="rId21" Type="http://schemas.openxmlformats.org/officeDocument/2006/relationships/hyperlink" Target="https://www.ncbi.nlm.nih.gov/pubmed/23216616" TargetMode="External"/><Relationship Id="rId7" Type="http://schemas.openxmlformats.org/officeDocument/2006/relationships/hyperlink" Target="https://www.ncbi.nlm.nih.gov/pubmed/17105814" TargetMode="External"/><Relationship Id="rId12" Type="http://schemas.openxmlformats.org/officeDocument/2006/relationships/hyperlink" Target="https://www.ncbi.nlm.nih.gov/pubmed/19806641" TargetMode="External"/><Relationship Id="rId17" Type="http://schemas.openxmlformats.org/officeDocument/2006/relationships/hyperlink" Target="https://ashpublications.org/blood/article/138/Supplement%201/240/478144/European-Leukemianet-ELN-Response-Predicts-Disease" TargetMode="External"/><Relationship Id="rId25" Type="http://schemas.openxmlformats.org/officeDocument/2006/relationships/hyperlink" Target="https://www.ncbi.nlm.nih.gov/pubmed/25069759" TargetMode="External"/><Relationship Id="rId2" Type="http://schemas.openxmlformats.org/officeDocument/2006/relationships/hyperlink" Target="https://www.ncbi.nlm.nih.gov/pubmed/3704665" TargetMode="External"/><Relationship Id="rId16" Type="http://schemas.openxmlformats.org/officeDocument/2006/relationships/hyperlink" Target="https://www.ncbi.nlm.nih.gov/pubmed/23591792" TargetMode="External"/><Relationship Id="rId20" Type="http://schemas.openxmlformats.org/officeDocument/2006/relationships/hyperlink" Target="https://www.ncbi.nlm.nih.gov/pubmed/10803930" TargetMode="External"/><Relationship Id="rId1" Type="http://schemas.openxmlformats.org/officeDocument/2006/relationships/slideLayout" Target="../slideLayouts/slideLayout1.xml"/><Relationship Id="rId6" Type="http://schemas.openxmlformats.org/officeDocument/2006/relationships/hyperlink" Target="https://www.ncbi.nlm.nih.gov/pubmed/23033268" TargetMode="External"/><Relationship Id="rId11" Type="http://schemas.openxmlformats.org/officeDocument/2006/relationships/hyperlink" Target="https://www.ncbi.nlm.nih.gov/pubmed/20052743" TargetMode="External"/><Relationship Id="rId24" Type="http://schemas.openxmlformats.org/officeDocument/2006/relationships/hyperlink" Target="http://www.bloodjournal.org/content/130/Suppl_1/320" TargetMode="External"/><Relationship Id="rId5" Type="http://schemas.openxmlformats.org/officeDocument/2006/relationships/hyperlink" Target="https://www.ncbi.nlm.nih.gov/pubmed/27737508" TargetMode="External"/><Relationship Id="rId15" Type="http://schemas.openxmlformats.org/officeDocument/2006/relationships/hyperlink" Target="https://www.ncbi.nlm.nih.gov/pubmed/26916570" TargetMode="External"/><Relationship Id="rId23" Type="http://schemas.openxmlformats.org/officeDocument/2006/relationships/hyperlink" Target="http://www.bloodjournal.org/content/128/22/479" TargetMode="External"/><Relationship Id="rId10" Type="http://schemas.openxmlformats.org/officeDocument/2006/relationships/hyperlink" Target="https://www.ncbi.nlm.nih.gov/pubmed/19372254" TargetMode="External"/><Relationship Id="rId19" Type="http://schemas.openxmlformats.org/officeDocument/2006/relationships/hyperlink" Target="https://www.ncbi.nlm.nih.gov/pubmed/27858987" TargetMode="External"/><Relationship Id="rId4" Type="http://schemas.openxmlformats.org/officeDocument/2006/relationships/hyperlink" Target="https://www.ncbi.nlm.nih.gov/pubmed/25377561" TargetMode="External"/><Relationship Id="rId9" Type="http://schemas.openxmlformats.org/officeDocument/2006/relationships/hyperlink" Target="https://www.ncbi.nlm.nih.gov/pubmed/19214510" TargetMode="External"/><Relationship Id="rId14" Type="http://schemas.openxmlformats.org/officeDocument/2006/relationships/hyperlink" Target="https://ashpublications.org/blood/article/138/Supplement%201/239/478131/A-Real-World-Evaluation-of-the-Association-between" TargetMode="External"/><Relationship Id="rId22" Type="http://schemas.openxmlformats.org/officeDocument/2006/relationships/hyperlink" Target="https://www.ncbi.nlm.nih.gov/pubmed/1471191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pubmed.ncbi.nlm.nih.gov/38066871/" TargetMode="External"/><Relationship Id="rId2" Type="http://schemas.openxmlformats.org/officeDocument/2006/relationships/hyperlink" Target="https://doi.org/10.1182/blood-2023-185108" TargetMode="External"/><Relationship Id="rId1" Type="http://schemas.openxmlformats.org/officeDocument/2006/relationships/slideLayout" Target="../slideLayouts/slideLayout2.xml"/><Relationship Id="rId6" Type="http://schemas.openxmlformats.org/officeDocument/2006/relationships/hyperlink" Target="https://doi.org/10.1182/blood-2023-178334" TargetMode="External"/><Relationship Id="rId5" Type="http://schemas.openxmlformats.org/officeDocument/2006/relationships/hyperlink" Target="https://doi.org/10.1182/blood-2023-178253" TargetMode="External"/><Relationship Id="rId4" Type="http://schemas.openxmlformats.org/officeDocument/2006/relationships/hyperlink" Target="https://doi.org/10.1182/blood-2023-173225"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pubmed.ncbi.nlm.nih.gov/38066871/" TargetMode="External"/><Relationship Id="rId2" Type="http://schemas.openxmlformats.org/officeDocument/2006/relationships/hyperlink" Target="https://doi.org/10.1182/blood-2023-185108" TargetMode="External"/><Relationship Id="rId1" Type="http://schemas.openxmlformats.org/officeDocument/2006/relationships/slideLayout" Target="../slideLayouts/slideLayout2.xml"/><Relationship Id="rId6" Type="http://schemas.openxmlformats.org/officeDocument/2006/relationships/hyperlink" Target="https://doi.org/10.1182/blood-2023-178334" TargetMode="External"/><Relationship Id="rId5" Type="http://schemas.openxmlformats.org/officeDocument/2006/relationships/hyperlink" Target="https://doi.org/10.1182/blood-2023-178253" TargetMode="External"/><Relationship Id="rId4" Type="http://schemas.openxmlformats.org/officeDocument/2006/relationships/hyperlink" Target="https://doi.org/10.1182/blood-2023-173225"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32" y="3786190"/>
            <a:ext cx="3786214" cy="2806252"/>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4176436" y="3714752"/>
            <a:ext cx="4824720" cy="2998373"/>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1285851" y="142852"/>
            <a:ext cx="6000793" cy="2242439"/>
          </a:xfrm>
          <a:prstGeom prst="rect">
            <a:avLst/>
          </a:prstGeom>
          <a:noFill/>
          <a:ln w="9525">
            <a:noFill/>
            <a:miter lim="800000"/>
            <a:headEnd/>
            <a:tailEnd/>
          </a:ln>
          <a:effectLst/>
        </p:spPr>
      </p:pic>
      <p:sp>
        <p:nvSpPr>
          <p:cNvPr id="7" name="6 Dikdörtgen"/>
          <p:cNvSpPr/>
          <p:nvPr/>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2 Alt Başlık"/>
          <p:cNvSpPr>
            <a:spLocks noGrp="1"/>
          </p:cNvSpPr>
          <p:nvPr>
            <p:ph type="subTitle" idx="1"/>
          </p:nvPr>
        </p:nvSpPr>
        <p:spPr>
          <a:xfrm>
            <a:off x="1371600" y="3255949"/>
            <a:ext cx="6400800" cy="400056"/>
          </a:xfrm>
          <a:solidFill>
            <a:schemeClr val="bg1"/>
          </a:solidFill>
        </p:spPr>
        <p:txBody>
          <a:bodyPr>
            <a:normAutofit fontScale="62500" lnSpcReduction="20000"/>
          </a:bodyPr>
          <a:lstStyle/>
          <a:p>
            <a:r>
              <a:rPr lang="tr-TR" sz="1800" dirty="0">
                <a:solidFill>
                  <a:schemeClr val="tx1"/>
                </a:solidFill>
              </a:rPr>
              <a:t>Prof. Dr. Yahya </a:t>
            </a:r>
            <a:r>
              <a:rPr lang="tr-TR" sz="1800" dirty="0" err="1">
                <a:solidFill>
                  <a:schemeClr val="tx1"/>
                </a:solidFill>
              </a:rPr>
              <a:t>Büyükaşık</a:t>
            </a:r>
            <a:endParaRPr lang="tr-TR" sz="1800" dirty="0">
              <a:solidFill>
                <a:schemeClr val="tx1"/>
              </a:solidFill>
            </a:endParaRPr>
          </a:p>
          <a:p>
            <a:r>
              <a:rPr lang="tr-TR" sz="1800" dirty="0">
                <a:solidFill>
                  <a:schemeClr val="tx1"/>
                </a:solidFill>
              </a:rPr>
              <a:t>Hacettepe Üniversitesi İç Hastalıkları Anabilim Dalı Hematoloji Bilim Dalı</a:t>
            </a:r>
          </a:p>
        </p:txBody>
      </p:sp>
      <p:sp>
        <p:nvSpPr>
          <p:cNvPr id="4" name="3 Başlık"/>
          <p:cNvSpPr>
            <a:spLocks noGrp="1"/>
          </p:cNvSpPr>
          <p:nvPr>
            <p:ph type="ctrTitle"/>
          </p:nvPr>
        </p:nvSpPr>
        <p:spPr>
          <a:xfrm>
            <a:off x="142844" y="2571744"/>
            <a:ext cx="8858312" cy="584195"/>
          </a:xfrm>
          <a:solidFill>
            <a:srgbClr val="FFFF00"/>
          </a:solidFill>
          <a:ln w="28575">
            <a:solidFill>
              <a:schemeClr val="tx1"/>
            </a:solidFill>
          </a:ln>
          <a:scene3d>
            <a:camera prst="orthographicFront"/>
            <a:lightRig rig="threePt" dir="t"/>
          </a:scene3d>
          <a:sp3d>
            <a:bevelB w="165100" prst="coolSlant"/>
          </a:sp3d>
        </p:spPr>
        <p:txBody>
          <a:bodyPr>
            <a:noAutofit/>
          </a:bodyPr>
          <a:lstStyle/>
          <a:p>
            <a:r>
              <a:rPr lang="tr-TR" sz="2400" b="1" dirty="0"/>
              <a:t>POLİSTEMİA VERA: PATOGENEZ, KLİNİK BULGULAR ve TEDAVİ</a:t>
            </a:r>
          </a:p>
        </p:txBody>
      </p:sp>
    </p:spTree>
    <p:extLst>
      <p:ext uri="{BB962C8B-B14F-4D97-AF65-F5344CB8AC3E}">
        <p14:creationId xmlns:p14="http://schemas.microsoft.com/office/powerpoint/2010/main" val="3794937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cstate="print"/>
          <a:srcRect/>
          <a:stretch>
            <a:fillRect/>
          </a:stretch>
        </p:blipFill>
        <p:spPr bwMode="auto">
          <a:xfrm>
            <a:off x="235902" y="404664"/>
            <a:ext cx="8795296" cy="3286718"/>
          </a:xfrm>
          <a:prstGeom prst="rect">
            <a:avLst/>
          </a:prstGeom>
          <a:noFill/>
          <a:ln w="9525">
            <a:noFill/>
            <a:miter lim="800000"/>
            <a:headEnd/>
            <a:tailEnd/>
          </a:ln>
          <a:effectLst/>
        </p:spPr>
      </p:pic>
      <p:sp>
        <p:nvSpPr>
          <p:cNvPr id="2" name="Metin kutusu 1">
            <a:extLst>
              <a:ext uri="{FF2B5EF4-FFF2-40B4-BE49-F238E27FC236}">
                <a16:creationId xmlns:a16="http://schemas.microsoft.com/office/drawing/2014/main" id="{D25EB584-962D-4BF2-8A76-9BF8AA3B424E}"/>
              </a:ext>
            </a:extLst>
          </p:cNvPr>
          <p:cNvSpPr txBox="1"/>
          <p:nvPr/>
        </p:nvSpPr>
        <p:spPr>
          <a:xfrm>
            <a:off x="545731" y="2893777"/>
            <a:ext cx="979755" cy="276999"/>
          </a:xfrm>
          <a:prstGeom prst="rect">
            <a:avLst/>
          </a:prstGeom>
          <a:noFill/>
        </p:spPr>
        <p:txBody>
          <a:bodyPr wrap="none" rtlCol="0">
            <a:spAutoFit/>
          </a:bodyPr>
          <a:lstStyle/>
          <a:p>
            <a:r>
              <a:rPr lang="tr-TR" sz="1200" dirty="0"/>
              <a:t>MDS (/MPN)</a:t>
            </a:r>
          </a:p>
        </p:txBody>
      </p:sp>
      <p:pic>
        <p:nvPicPr>
          <p:cNvPr id="4" name="Resim 3">
            <a:extLst>
              <a:ext uri="{FF2B5EF4-FFF2-40B4-BE49-F238E27FC236}">
                <a16:creationId xmlns:a16="http://schemas.microsoft.com/office/drawing/2014/main" id="{780B219B-7C48-4970-90D7-EE8CCC39E2A4}"/>
              </a:ext>
            </a:extLst>
          </p:cNvPr>
          <p:cNvPicPr>
            <a:picLocks noChangeAspect="1"/>
          </p:cNvPicPr>
          <p:nvPr/>
        </p:nvPicPr>
        <p:blipFill>
          <a:blip r:embed="rId4"/>
          <a:stretch>
            <a:fillRect/>
          </a:stretch>
        </p:blipFill>
        <p:spPr>
          <a:xfrm>
            <a:off x="3707904" y="4789109"/>
            <a:ext cx="2625560" cy="1718664"/>
          </a:xfrm>
          <a:prstGeom prst="rect">
            <a:avLst/>
          </a:prstGeom>
        </p:spPr>
      </p:pic>
      <p:pic>
        <p:nvPicPr>
          <p:cNvPr id="5" name="Resim 4">
            <a:extLst>
              <a:ext uri="{FF2B5EF4-FFF2-40B4-BE49-F238E27FC236}">
                <a16:creationId xmlns:a16="http://schemas.microsoft.com/office/drawing/2014/main" id="{6AF055C6-66D8-40C9-96D5-4A87B8E2E211}"/>
              </a:ext>
            </a:extLst>
          </p:cNvPr>
          <p:cNvPicPr>
            <a:picLocks noChangeAspect="1"/>
          </p:cNvPicPr>
          <p:nvPr/>
        </p:nvPicPr>
        <p:blipFill>
          <a:blip r:embed="rId5"/>
          <a:stretch>
            <a:fillRect/>
          </a:stretch>
        </p:blipFill>
        <p:spPr>
          <a:xfrm>
            <a:off x="539552" y="4771083"/>
            <a:ext cx="2952328" cy="1733175"/>
          </a:xfrm>
          <a:prstGeom prst="rect">
            <a:avLst/>
          </a:prstGeom>
        </p:spPr>
      </p:pic>
      <p:pic>
        <p:nvPicPr>
          <p:cNvPr id="6" name="Resim 5">
            <a:extLst>
              <a:ext uri="{FF2B5EF4-FFF2-40B4-BE49-F238E27FC236}">
                <a16:creationId xmlns:a16="http://schemas.microsoft.com/office/drawing/2014/main" id="{C1FA4850-AFA5-406B-9DC0-B3A3C74FDAD2}"/>
              </a:ext>
            </a:extLst>
          </p:cNvPr>
          <p:cNvPicPr>
            <a:picLocks noChangeAspect="1"/>
          </p:cNvPicPr>
          <p:nvPr/>
        </p:nvPicPr>
        <p:blipFill>
          <a:blip r:embed="rId6"/>
          <a:stretch>
            <a:fillRect/>
          </a:stretch>
        </p:blipFill>
        <p:spPr>
          <a:xfrm>
            <a:off x="6501735" y="4789109"/>
            <a:ext cx="2102713" cy="1726943"/>
          </a:xfrm>
          <a:prstGeom prst="rect">
            <a:avLst/>
          </a:prstGeom>
        </p:spPr>
      </p:pic>
      <p:sp>
        <p:nvSpPr>
          <p:cNvPr id="8" name="5 Metin kutusu">
            <a:extLst>
              <a:ext uri="{FF2B5EF4-FFF2-40B4-BE49-F238E27FC236}">
                <a16:creationId xmlns:a16="http://schemas.microsoft.com/office/drawing/2014/main" id="{6A7BCA89-7532-476F-9C38-696228DA69E8}"/>
              </a:ext>
            </a:extLst>
          </p:cNvPr>
          <p:cNvSpPr txBox="1"/>
          <p:nvPr/>
        </p:nvSpPr>
        <p:spPr>
          <a:xfrm>
            <a:off x="8383880" y="2861402"/>
            <a:ext cx="580608" cy="253916"/>
          </a:xfrm>
          <a:prstGeom prst="rect">
            <a:avLst/>
          </a:prstGeom>
          <a:noFill/>
        </p:spPr>
        <p:txBody>
          <a:bodyPr wrap="none" rtlCol="0">
            <a:spAutoFit/>
          </a:bodyPr>
          <a:lstStyle/>
          <a:p>
            <a:r>
              <a:rPr lang="tr-TR" sz="1050" dirty="0"/>
              <a:t>(</a:t>
            </a:r>
            <a:r>
              <a:rPr lang="tr-TR" sz="1050" dirty="0" err="1"/>
              <a:t>rarely</a:t>
            </a:r>
            <a:r>
              <a:rPr lang="tr-TR" sz="1050" dirty="0"/>
              <a:t>)</a:t>
            </a:r>
          </a:p>
        </p:txBody>
      </p:sp>
      <p:sp>
        <p:nvSpPr>
          <p:cNvPr id="7" name="Metin kutusu 6">
            <a:extLst>
              <a:ext uri="{FF2B5EF4-FFF2-40B4-BE49-F238E27FC236}">
                <a16:creationId xmlns:a16="http://schemas.microsoft.com/office/drawing/2014/main" id="{9E306544-5ACB-4341-A6BA-820EDCFC7CD7}"/>
              </a:ext>
            </a:extLst>
          </p:cNvPr>
          <p:cNvSpPr txBox="1"/>
          <p:nvPr/>
        </p:nvSpPr>
        <p:spPr>
          <a:xfrm>
            <a:off x="3648246" y="6372036"/>
            <a:ext cx="1883914" cy="369332"/>
          </a:xfrm>
          <a:prstGeom prst="rect">
            <a:avLst/>
          </a:prstGeom>
          <a:noFill/>
        </p:spPr>
        <p:txBody>
          <a:bodyPr wrap="none" rtlCol="0">
            <a:spAutoFit/>
          </a:bodyPr>
          <a:lstStyle/>
          <a:p>
            <a:r>
              <a:rPr lang="tr-TR" b="1" dirty="0"/>
              <a:t>GÖZYAŞI HÜCRESİ</a:t>
            </a:r>
          </a:p>
        </p:txBody>
      </p:sp>
      <p:sp>
        <p:nvSpPr>
          <p:cNvPr id="10" name="Metin kutusu 9">
            <a:extLst>
              <a:ext uri="{FF2B5EF4-FFF2-40B4-BE49-F238E27FC236}">
                <a16:creationId xmlns:a16="http://schemas.microsoft.com/office/drawing/2014/main" id="{A390FF7F-04F4-4233-B03E-ACC234AE7438}"/>
              </a:ext>
            </a:extLst>
          </p:cNvPr>
          <p:cNvSpPr txBox="1"/>
          <p:nvPr/>
        </p:nvSpPr>
        <p:spPr>
          <a:xfrm>
            <a:off x="5687270" y="4994592"/>
            <a:ext cx="772327" cy="369332"/>
          </a:xfrm>
          <a:prstGeom prst="rect">
            <a:avLst/>
          </a:prstGeom>
          <a:noFill/>
        </p:spPr>
        <p:txBody>
          <a:bodyPr wrap="none" rtlCol="0">
            <a:spAutoFit/>
          </a:bodyPr>
          <a:lstStyle/>
          <a:p>
            <a:r>
              <a:rPr lang="tr-TR" b="1" dirty="0"/>
              <a:t>BLAST</a:t>
            </a:r>
          </a:p>
        </p:txBody>
      </p:sp>
      <p:sp>
        <p:nvSpPr>
          <p:cNvPr id="11" name="Metin kutusu 10">
            <a:extLst>
              <a:ext uri="{FF2B5EF4-FFF2-40B4-BE49-F238E27FC236}">
                <a16:creationId xmlns:a16="http://schemas.microsoft.com/office/drawing/2014/main" id="{F46639E2-3EB7-488A-BF0E-138F5E922F3B}"/>
              </a:ext>
            </a:extLst>
          </p:cNvPr>
          <p:cNvSpPr txBox="1"/>
          <p:nvPr/>
        </p:nvSpPr>
        <p:spPr>
          <a:xfrm>
            <a:off x="1763688" y="4499828"/>
            <a:ext cx="1584176" cy="923330"/>
          </a:xfrm>
          <a:prstGeom prst="rect">
            <a:avLst/>
          </a:prstGeom>
          <a:noFill/>
        </p:spPr>
        <p:txBody>
          <a:bodyPr wrap="square" rtlCol="0">
            <a:spAutoFit/>
          </a:bodyPr>
          <a:lstStyle/>
          <a:p>
            <a:r>
              <a:rPr lang="tr-TR" b="1" dirty="0"/>
              <a:t>ERKEN MİYELOİD HÜCRE</a:t>
            </a:r>
          </a:p>
        </p:txBody>
      </p:sp>
      <p:sp>
        <p:nvSpPr>
          <p:cNvPr id="12" name="Rectangle 1">
            <a:extLst>
              <a:ext uri="{FF2B5EF4-FFF2-40B4-BE49-F238E27FC236}">
                <a16:creationId xmlns:a16="http://schemas.microsoft.com/office/drawing/2014/main" id="{8708BEED-3656-4BC6-B8F0-E97532EAB7A6}"/>
              </a:ext>
            </a:extLst>
          </p:cNvPr>
          <p:cNvSpPr>
            <a:spLocks noChangeArrowheads="1"/>
          </p:cNvSpPr>
          <p:nvPr/>
        </p:nvSpPr>
        <p:spPr bwMode="auto">
          <a:xfrm>
            <a:off x="539552" y="3784483"/>
            <a:ext cx="7882864" cy="22058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err="1">
                <a:ln>
                  <a:noFill/>
                </a:ln>
                <a:solidFill>
                  <a:srgbClr val="1F1F1F"/>
                </a:solidFill>
                <a:effectLst/>
                <a:latin typeface="inherit"/>
              </a:rPr>
              <a:t>Sitokin</a:t>
            </a:r>
            <a:r>
              <a:rPr kumimoji="0" lang="tr-TR" altLang="tr-TR" sz="1600" b="0" i="0" u="none" strike="noStrike" cap="none" normalizeH="0" baseline="0" dirty="0">
                <a:ln>
                  <a:noFill/>
                </a:ln>
                <a:solidFill>
                  <a:srgbClr val="1F1F1F"/>
                </a:solidFill>
                <a:effectLst/>
                <a:latin typeface="inherit"/>
              </a:rPr>
              <a:t> semptomları ve yüksek LDH, tanı anında ve MF dönüşümü sırasında daha sık görülür.</a:t>
            </a:r>
            <a:r>
              <a:rPr kumimoji="0" lang="tr-TR" altLang="tr-TR" sz="1600" b="0" i="0" u="none" strike="noStrike" cap="none" normalizeH="0" baseline="0" dirty="0">
                <a:ln>
                  <a:noFill/>
                </a:ln>
                <a:solidFill>
                  <a:schemeClr val="tx1"/>
                </a:solidFill>
                <a:effectLst/>
              </a:rPr>
              <a:t> </a:t>
            </a:r>
            <a:endParaRPr kumimoji="0" lang="tr-TR" altLang="tr-TR" sz="1600" b="0" i="0" u="none" strike="noStrike" cap="none" normalizeH="0" baseline="0" dirty="0">
              <a:ln>
                <a:noFill/>
              </a:ln>
              <a:solidFill>
                <a:schemeClr val="tx1"/>
              </a:solidFill>
              <a:effectLst/>
              <a:latin typeface="Arial" panose="020B0604020202020204" pitchFamily="34" charset="0"/>
            </a:endParaRPr>
          </a:p>
        </p:txBody>
      </p:sp>
      <p:sp>
        <p:nvSpPr>
          <p:cNvPr id="13" name="Metin kutusu 12">
            <a:extLst>
              <a:ext uri="{FF2B5EF4-FFF2-40B4-BE49-F238E27FC236}">
                <a16:creationId xmlns:a16="http://schemas.microsoft.com/office/drawing/2014/main" id="{D882CD38-F076-46CF-9132-E0C84B334602}"/>
              </a:ext>
            </a:extLst>
          </p:cNvPr>
          <p:cNvSpPr txBox="1"/>
          <p:nvPr/>
        </p:nvSpPr>
        <p:spPr>
          <a:xfrm>
            <a:off x="6549488" y="5998160"/>
            <a:ext cx="1567417" cy="369332"/>
          </a:xfrm>
          <a:prstGeom prst="rect">
            <a:avLst/>
          </a:prstGeom>
          <a:noFill/>
        </p:spPr>
        <p:txBody>
          <a:bodyPr wrap="none" rtlCol="0">
            <a:spAutoFit/>
          </a:bodyPr>
          <a:lstStyle/>
          <a:p>
            <a:r>
              <a:rPr lang="tr-TR" b="1" dirty="0"/>
              <a:t>NORMOBLAST</a:t>
            </a:r>
          </a:p>
        </p:txBody>
      </p:sp>
      <p:sp>
        <p:nvSpPr>
          <p:cNvPr id="14" name="4 Metin kutusu">
            <a:extLst>
              <a:ext uri="{FF2B5EF4-FFF2-40B4-BE49-F238E27FC236}">
                <a16:creationId xmlns:a16="http://schemas.microsoft.com/office/drawing/2014/main" id="{D28BE753-A61F-4AF7-A55F-1F5860E30E68}"/>
              </a:ext>
            </a:extLst>
          </p:cNvPr>
          <p:cNvSpPr txBox="1"/>
          <p:nvPr/>
        </p:nvSpPr>
        <p:spPr>
          <a:xfrm>
            <a:off x="66406" y="28494"/>
            <a:ext cx="4423712" cy="400110"/>
          </a:xfrm>
          <a:prstGeom prst="rect">
            <a:avLst/>
          </a:prstGeom>
          <a:noFill/>
        </p:spPr>
        <p:txBody>
          <a:bodyPr wrap="none" rtlCol="0">
            <a:spAutoFit/>
          </a:bodyPr>
          <a:lstStyle/>
          <a:p>
            <a:r>
              <a:rPr lang="tr-TR" sz="2000" b="1" dirty="0">
                <a:solidFill>
                  <a:srgbClr val="FF0000"/>
                </a:solidFill>
              </a:rPr>
              <a:t>POLİSTEMİA VERA: DOĞAL KLİNİK SEYİR</a:t>
            </a:r>
          </a:p>
        </p:txBody>
      </p:sp>
    </p:spTree>
    <p:extLst>
      <p:ext uri="{BB962C8B-B14F-4D97-AF65-F5344CB8AC3E}">
        <p14:creationId xmlns:p14="http://schemas.microsoft.com/office/powerpoint/2010/main" val="237068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Metin kutusu"/>
          <p:cNvSpPr txBox="1"/>
          <p:nvPr/>
        </p:nvSpPr>
        <p:spPr>
          <a:xfrm>
            <a:off x="26345" y="3688209"/>
            <a:ext cx="2950488" cy="307777"/>
          </a:xfrm>
          <a:prstGeom prst="rect">
            <a:avLst/>
          </a:prstGeom>
          <a:solidFill>
            <a:schemeClr val="bg1"/>
          </a:solidFill>
          <a:ln w="3175">
            <a:solidFill>
              <a:schemeClr val="tx1"/>
            </a:solidFill>
          </a:ln>
        </p:spPr>
        <p:txBody>
          <a:bodyPr wrap="none" rtlCol="0">
            <a:spAutoFit/>
          </a:bodyPr>
          <a:lstStyle/>
          <a:p>
            <a:pPr>
              <a:buFont typeface="Arial" pitchFamily="34" charset="0"/>
              <a:buChar char="•"/>
            </a:pPr>
            <a:r>
              <a:rPr lang="tr-TR" sz="1400" dirty="0">
                <a:latin typeface="+mj-lt"/>
                <a:cs typeface="Times New Roman" pitchFamily="18" charset="0"/>
              </a:rPr>
              <a:t>Uygun </a:t>
            </a:r>
            <a:r>
              <a:rPr lang="tr-TR" sz="1400" dirty="0" err="1">
                <a:latin typeface="+mj-lt"/>
                <a:cs typeface="Times New Roman" pitchFamily="18" charset="0"/>
              </a:rPr>
              <a:t>sitoredüktif</a:t>
            </a:r>
            <a:r>
              <a:rPr lang="tr-TR" sz="1400" dirty="0">
                <a:latin typeface="+mj-lt"/>
                <a:cs typeface="Times New Roman" pitchFamily="18" charset="0"/>
              </a:rPr>
              <a:t> tedavi ekle</a:t>
            </a:r>
            <a:r>
              <a:rPr lang="en-US" sz="1400" baseline="30000" dirty="0">
                <a:latin typeface="+mj-lt"/>
                <a:cs typeface="Times New Roman" pitchFamily="18" charset="0"/>
                <a:hlinkClick r:id="rId2"/>
              </a:rPr>
              <a:t>3</a:t>
            </a:r>
            <a:r>
              <a:rPr lang="en-US" sz="1400" baseline="30000" dirty="0">
                <a:latin typeface="+mj-lt"/>
                <a:cs typeface="Times New Roman" pitchFamily="18" charset="0"/>
              </a:rPr>
              <a:t>,</a:t>
            </a:r>
            <a:r>
              <a:rPr lang="en-US" sz="1400" b="1" baseline="30000" dirty="0">
                <a:latin typeface="+mj-lt"/>
                <a:cs typeface="Times New Roman" pitchFamily="18" charset="0"/>
                <a:hlinkClick r:id="" action="ppaction://noaction"/>
              </a:rPr>
              <a:t>13</a:t>
            </a:r>
            <a:r>
              <a:rPr lang="en-US" sz="1400" b="1" baseline="30000" dirty="0">
                <a:latin typeface="+mj-lt"/>
                <a:cs typeface="Times New Roman" pitchFamily="18" charset="0"/>
              </a:rPr>
              <a:t>,</a:t>
            </a:r>
            <a:r>
              <a:rPr lang="en-US" sz="1400" b="1" baseline="30000" dirty="0">
                <a:latin typeface="+mj-lt"/>
                <a:cs typeface="Times New Roman" pitchFamily="18" charset="0"/>
                <a:hlinkClick r:id="" action="ppaction://noaction"/>
              </a:rPr>
              <a:t>14</a:t>
            </a:r>
            <a:r>
              <a:rPr lang="en-US" sz="1400" baseline="30000" dirty="0">
                <a:latin typeface="+mj-lt"/>
                <a:cs typeface="Times New Roman" pitchFamily="18" charset="0"/>
              </a:rPr>
              <a:t>,</a:t>
            </a:r>
            <a:r>
              <a:rPr lang="en-US" sz="1400" baseline="30000" dirty="0">
                <a:latin typeface="+mj-lt"/>
                <a:cs typeface="Times New Roman" pitchFamily="18" charset="0"/>
                <a:hlinkClick r:id="rId3"/>
              </a:rPr>
              <a:t>22</a:t>
            </a:r>
            <a:endParaRPr lang="en-US" sz="1400" dirty="0">
              <a:latin typeface="+mj-lt"/>
              <a:cs typeface="Times New Roman" pitchFamily="18" charset="0"/>
            </a:endParaRPr>
          </a:p>
        </p:txBody>
      </p:sp>
      <p:sp>
        <p:nvSpPr>
          <p:cNvPr id="38" name="37 Metin kutusu"/>
          <p:cNvSpPr txBox="1"/>
          <p:nvPr/>
        </p:nvSpPr>
        <p:spPr>
          <a:xfrm>
            <a:off x="357158" y="1806537"/>
            <a:ext cx="2199641" cy="738664"/>
          </a:xfrm>
          <a:prstGeom prst="rect">
            <a:avLst/>
          </a:prstGeom>
          <a:solidFill>
            <a:srgbClr val="FF0000"/>
          </a:solidFill>
          <a:ln w="3175">
            <a:solidFill>
              <a:schemeClr val="tx1"/>
            </a:solidFill>
          </a:ln>
        </p:spPr>
        <p:txBody>
          <a:bodyPr wrap="none" rtlCol="0">
            <a:spAutoFit/>
          </a:bodyPr>
          <a:lstStyle/>
          <a:p>
            <a:r>
              <a:rPr lang="tr-TR" sz="1400" dirty="0">
                <a:latin typeface="+mj-lt"/>
                <a:cs typeface="Times New Roman" pitchFamily="18" charset="0"/>
              </a:rPr>
              <a:t>Yüksek </a:t>
            </a:r>
            <a:r>
              <a:rPr lang="en-US" sz="1400" dirty="0">
                <a:latin typeface="+mj-lt"/>
                <a:cs typeface="Times New Roman" pitchFamily="18" charset="0"/>
              </a:rPr>
              <a:t>t</a:t>
            </a:r>
            <a:r>
              <a:rPr lang="tr-TR" sz="1400" dirty="0" err="1">
                <a:latin typeface="+mj-lt"/>
                <a:cs typeface="Times New Roman" pitchFamily="18" charset="0"/>
              </a:rPr>
              <a:t>romboembolik</a:t>
            </a:r>
            <a:r>
              <a:rPr lang="tr-TR" sz="1400" dirty="0">
                <a:latin typeface="+mj-lt"/>
                <a:cs typeface="Times New Roman" pitchFamily="18" charset="0"/>
              </a:rPr>
              <a:t> risk</a:t>
            </a:r>
            <a:r>
              <a:rPr lang="en-US" sz="1400" dirty="0">
                <a:latin typeface="+mj-lt"/>
                <a:cs typeface="Times New Roman" pitchFamily="18" charset="0"/>
              </a:rPr>
              <a:t>:</a:t>
            </a:r>
          </a:p>
          <a:p>
            <a:pPr>
              <a:buFont typeface="Arial" pitchFamily="34" charset="0"/>
              <a:buChar char="•"/>
            </a:pPr>
            <a:r>
              <a:rPr lang="tr-TR" sz="1400" dirty="0">
                <a:latin typeface="+mj-lt"/>
                <a:cs typeface="Times New Roman" pitchFamily="18" charset="0"/>
              </a:rPr>
              <a:t>Yaş </a:t>
            </a:r>
            <a:r>
              <a:rPr lang="en-US" sz="1400" dirty="0">
                <a:latin typeface="+mj-lt"/>
                <a:cs typeface="Times New Roman" pitchFamily="18" charset="0"/>
              </a:rPr>
              <a:t>&gt;</a:t>
            </a:r>
            <a:r>
              <a:rPr lang="tr-TR" sz="1400" dirty="0">
                <a:latin typeface="+mj-lt"/>
                <a:cs typeface="Times New Roman" pitchFamily="18" charset="0"/>
              </a:rPr>
              <a:t> </a:t>
            </a:r>
            <a:r>
              <a:rPr lang="en-US" sz="1400" dirty="0">
                <a:latin typeface="+mj-lt"/>
                <a:cs typeface="Times New Roman" pitchFamily="18" charset="0"/>
              </a:rPr>
              <a:t>60</a:t>
            </a:r>
            <a:r>
              <a:rPr lang="en-US" sz="1400" b="1" baseline="30000" dirty="0">
                <a:latin typeface="+mj-lt"/>
                <a:cs typeface="Times New Roman" pitchFamily="18" charset="0"/>
                <a:hlinkClick r:id="" action="ppaction://noaction"/>
              </a:rPr>
              <a:t>2</a:t>
            </a:r>
            <a:r>
              <a:rPr lang="en-US" sz="1400" baseline="30000" dirty="0">
                <a:latin typeface="+mj-lt"/>
                <a:cs typeface="Times New Roman" pitchFamily="18" charset="0"/>
              </a:rPr>
              <a:t>,</a:t>
            </a:r>
            <a:r>
              <a:rPr lang="en-US" sz="1400" baseline="30000" dirty="0">
                <a:latin typeface="+mj-lt"/>
                <a:cs typeface="Times New Roman" pitchFamily="18" charset="0"/>
                <a:hlinkClick r:id="rId2"/>
              </a:rPr>
              <a:t>3</a:t>
            </a:r>
            <a:r>
              <a:rPr lang="en-US" sz="1400" baseline="30000" dirty="0">
                <a:latin typeface="+mj-lt"/>
                <a:cs typeface="Times New Roman" pitchFamily="18" charset="0"/>
              </a:rPr>
              <a:t>,</a:t>
            </a:r>
            <a:r>
              <a:rPr lang="en-US" sz="1400" baseline="30000" dirty="0">
                <a:latin typeface="+mj-lt"/>
                <a:cs typeface="Times New Roman" pitchFamily="18" charset="0"/>
                <a:hlinkClick r:id="rId4"/>
              </a:rPr>
              <a:t>4</a:t>
            </a:r>
            <a:r>
              <a:rPr lang="en-US" sz="1400" b="1" dirty="0">
                <a:latin typeface="+mj-lt"/>
                <a:cs typeface="Times New Roman" pitchFamily="18" charset="0"/>
              </a:rPr>
              <a:t> </a:t>
            </a:r>
            <a:r>
              <a:rPr lang="tr-TR" sz="1400" b="1" dirty="0">
                <a:latin typeface="+mj-lt"/>
                <a:cs typeface="Times New Roman" pitchFamily="18" charset="0"/>
              </a:rPr>
              <a:t>ve</a:t>
            </a:r>
            <a:r>
              <a:rPr lang="en-US" sz="1400" dirty="0">
                <a:latin typeface="+mj-lt"/>
                <a:cs typeface="Times New Roman" pitchFamily="18" charset="0"/>
              </a:rPr>
              <a:t>/</a:t>
            </a:r>
            <a:r>
              <a:rPr lang="tr-TR" sz="1400" dirty="0">
                <a:latin typeface="+mj-lt"/>
                <a:cs typeface="Times New Roman" pitchFamily="18" charset="0"/>
              </a:rPr>
              <a:t>veya</a:t>
            </a:r>
            <a:endParaRPr lang="en-US" sz="1400" dirty="0">
              <a:latin typeface="+mj-lt"/>
              <a:cs typeface="Times New Roman" pitchFamily="18" charset="0"/>
            </a:endParaRPr>
          </a:p>
          <a:p>
            <a:pPr>
              <a:buFont typeface="Arial" pitchFamily="34" charset="0"/>
              <a:buChar char="•"/>
            </a:pPr>
            <a:r>
              <a:rPr lang="tr-TR" sz="1400" dirty="0" err="1">
                <a:latin typeface="+mj-lt"/>
                <a:cs typeface="Times New Roman" pitchFamily="18" charset="0"/>
              </a:rPr>
              <a:t>Tromboz</a:t>
            </a:r>
            <a:r>
              <a:rPr lang="tr-TR" sz="1400" dirty="0">
                <a:latin typeface="+mj-lt"/>
                <a:cs typeface="Times New Roman" pitchFamily="18" charset="0"/>
              </a:rPr>
              <a:t> öyküsü</a:t>
            </a:r>
            <a:r>
              <a:rPr lang="en-US" sz="1400" b="1" baseline="30000" dirty="0">
                <a:latin typeface="+mj-lt"/>
                <a:cs typeface="Times New Roman" pitchFamily="18" charset="0"/>
                <a:hlinkClick r:id="" action="ppaction://noaction"/>
              </a:rPr>
              <a:t>2</a:t>
            </a:r>
            <a:r>
              <a:rPr lang="en-US" sz="1400" baseline="30000" dirty="0">
                <a:latin typeface="+mj-lt"/>
                <a:cs typeface="Times New Roman" pitchFamily="18" charset="0"/>
              </a:rPr>
              <a:t>,</a:t>
            </a:r>
            <a:r>
              <a:rPr lang="en-US" sz="1400" baseline="30000" dirty="0">
                <a:latin typeface="+mj-lt"/>
                <a:cs typeface="Times New Roman" pitchFamily="18" charset="0"/>
                <a:hlinkClick r:id="rId2"/>
              </a:rPr>
              <a:t>3</a:t>
            </a:r>
            <a:r>
              <a:rPr lang="en-US" sz="1400" baseline="30000" dirty="0">
                <a:latin typeface="+mj-lt"/>
                <a:cs typeface="Times New Roman" pitchFamily="18" charset="0"/>
              </a:rPr>
              <a:t>,</a:t>
            </a:r>
            <a:r>
              <a:rPr lang="en-US" sz="1400" baseline="30000" dirty="0">
                <a:latin typeface="+mj-lt"/>
                <a:cs typeface="Times New Roman" pitchFamily="18" charset="0"/>
                <a:hlinkClick r:id="rId4"/>
              </a:rPr>
              <a:t>4</a:t>
            </a:r>
            <a:endParaRPr lang="en-US" sz="1400" dirty="0">
              <a:latin typeface="+mj-lt"/>
              <a:cs typeface="Times New Roman" pitchFamily="18" charset="0"/>
            </a:endParaRPr>
          </a:p>
        </p:txBody>
      </p:sp>
      <p:sp>
        <p:nvSpPr>
          <p:cNvPr id="39" name="38 Metin kutusu"/>
          <p:cNvSpPr txBox="1"/>
          <p:nvPr/>
        </p:nvSpPr>
        <p:spPr>
          <a:xfrm>
            <a:off x="6000760" y="1784980"/>
            <a:ext cx="2643206" cy="954107"/>
          </a:xfrm>
          <a:prstGeom prst="rect">
            <a:avLst/>
          </a:prstGeom>
          <a:solidFill>
            <a:srgbClr val="00B050"/>
          </a:solidFill>
          <a:ln w="3175">
            <a:solidFill>
              <a:schemeClr val="tx1"/>
            </a:solidFill>
          </a:ln>
        </p:spPr>
        <p:txBody>
          <a:bodyPr wrap="square" rtlCol="0">
            <a:spAutoFit/>
          </a:bodyPr>
          <a:lstStyle/>
          <a:p>
            <a:r>
              <a:rPr lang="tr-TR" sz="1400" dirty="0">
                <a:latin typeface="+mj-lt"/>
                <a:cs typeface="Times New Roman" pitchFamily="18" charset="0"/>
              </a:rPr>
              <a:t>Düşük </a:t>
            </a:r>
            <a:r>
              <a:rPr lang="en-US" sz="1400" dirty="0">
                <a:latin typeface="+mj-lt"/>
                <a:cs typeface="Times New Roman" pitchFamily="18" charset="0"/>
              </a:rPr>
              <a:t>t</a:t>
            </a:r>
            <a:r>
              <a:rPr lang="tr-TR" sz="1400" dirty="0" err="1">
                <a:latin typeface="+mj-lt"/>
                <a:cs typeface="Times New Roman" pitchFamily="18" charset="0"/>
              </a:rPr>
              <a:t>romboembolik</a:t>
            </a:r>
            <a:r>
              <a:rPr lang="tr-TR" sz="1400" dirty="0">
                <a:latin typeface="+mj-lt"/>
                <a:cs typeface="Times New Roman" pitchFamily="18" charset="0"/>
              </a:rPr>
              <a:t> risk</a:t>
            </a:r>
            <a:r>
              <a:rPr lang="en-US" sz="1400" dirty="0">
                <a:latin typeface="+mj-lt"/>
                <a:cs typeface="Times New Roman" pitchFamily="18" charset="0"/>
              </a:rPr>
              <a:t>:</a:t>
            </a:r>
          </a:p>
          <a:p>
            <a:pPr>
              <a:buFont typeface="Arial" pitchFamily="34" charset="0"/>
              <a:buChar char="•"/>
            </a:pPr>
            <a:r>
              <a:rPr lang="tr-TR" sz="1400" dirty="0">
                <a:latin typeface="+mj-lt"/>
                <a:cs typeface="Times New Roman" pitchFamily="18" charset="0"/>
              </a:rPr>
              <a:t>Yaş </a:t>
            </a:r>
            <a:r>
              <a:rPr lang="en-US" sz="1400" dirty="0">
                <a:latin typeface="+mj-lt"/>
                <a:cs typeface="Times New Roman" pitchFamily="18" charset="0"/>
                <a:sym typeface="Symbol"/>
              </a:rPr>
              <a:t></a:t>
            </a:r>
            <a:r>
              <a:rPr lang="tr-TR" sz="1400" dirty="0">
                <a:latin typeface="+mj-lt"/>
                <a:cs typeface="Times New Roman" pitchFamily="18" charset="0"/>
                <a:sym typeface="Symbol"/>
              </a:rPr>
              <a:t> </a:t>
            </a:r>
            <a:r>
              <a:rPr lang="en-US" sz="1400" dirty="0">
                <a:latin typeface="+mj-lt"/>
                <a:cs typeface="Times New Roman" pitchFamily="18" charset="0"/>
              </a:rPr>
              <a:t>60</a:t>
            </a:r>
            <a:r>
              <a:rPr lang="en-US" sz="1400" b="1" baseline="30000" dirty="0">
                <a:latin typeface="+mj-lt"/>
                <a:cs typeface="Times New Roman" pitchFamily="18" charset="0"/>
                <a:hlinkClick r:id="" action="ppaction://noaction"/>
              </a:rPr>
              <a:t>2</a:t>
            </a:r>
            <a:r>
              <a:rPr lang="en-US" sz="1400" baseline="30000" dirty="0">
                <a:latin typeface="+mj-lt"/>
                <a:cs typeface="Times New Roman" pitchFamily="18" charset="0"/>
              </a:rPr>
              <a:t>,</a:t>
            </a:r>
            <a:r>
              <a:rPr lang="en-US" sz="1400" baseline="30000" dirty="0">
                <a:latin typeface="+mj-lt"/>
                <a:cs typeface="Times New Roman" pitchFamily="18" charset="0"/>
                <a:hlinkClick r:id="rId2"/>
              </a:rPr>
              <a:t>3</a:t>
            </a:r>
            <a:r>
              <a:rPr lang="en-US" sz="1400" baseline="30000" dirty="0">
                <a:latin typeface="+mj-lt"/>
                <a:cs typeface="Times New Roman" pitchFamily="18" charset="0"/>
              </a:rPr>
              <a:t>,</a:t>
            </a:r>
            <a:r>
              <a:rPr lang="en-US" sz="1400" baseline="30000" dirty="0">
                <a:latin typeface="+mj-lt"/>
                <a:cs typeface="Times New Roman" pitchFamily="18" charset="0"/>
                <a:hlinkClick r:id="rId4"/>
              </a:rPr>
              <a:t>4</a:t>
            </a:r>
            <a:r>
              <a:rPr lang="en-US" sz="1400" dirty="0">
                <a:latin typeface="+mj-lt"/>
                <a:cs typeface="Times New Roman" pitchFamily="18" charset="0"/>
              </a:rPr>
              <a:t> </a:t>
            </a:r>
            <a:r>
              <a:rPr lang="tr-TR" sz="1400" dirty="0">
                <a:latin typeface="+mj-lt"/>
                <a:cs typeface="Times New Roman" pitchFamily="18" charset="0"/>
              </a:rPr>
              <a:t>ve</a:t>
            </a:r>
            <a:endParaRPr lang="en-US" sz="1400" dirty="0">
              <a:latin typeface="+mj-lt"/>
              <a:cs typeface="Times New Roman" pitchFamily="18" charset="0"/>
            </a:endParaRPr>
          </a:p>
          <a:p>
            <a:pPr>
              <a:buFont typeface="Arial" pitchFamily="34" charset="0"/>
              <a:buChar char="•"/>
            </a:pPr>
            <a:r>
              <a:rPr lang="tr-TR" sz="1400" dirty="0" err="1">
                <a:latin typeface="+mj-lt"/>
                <a:cs typeface="Times New Roman" pitchFamily="18" charset="0"/>
              </a:rPr>
              <a:t>Tromboz</a:t>
            </a:r>
            <a:r>
              <a:rPr lang="tr-TR" sz="1400" dirty="0">
                <a:latin typeface="+mj-lt"/>
                <a:cs typeface="Times New Roman" pitchFamily="18" charset="0"/>
              </a:rPr>
              <a:t> öyküsü yok</a:t>
            </a:r>
            <a:r>
              <a:rPr lang="en-US" sz="1400" b="1" baseline="30000" dirty="0">
                <a:latin typeface="+mj-lt"/>
                <a:cs typeface="Times New Roman" pitchFamily="18" charset="0"/>
                <a:hlinkClick r:id="" action="ppaction://noaction"/>
              </a:rPr>
              <a:t>2</a:t>
            </a:r>
            <a:r>
              <a:rPr lang="en-US" sz="1400" baseline="30000" dirty="0">
                <a:latin typeface="+mj-lt"/>
                <a:cs typeface="Times New Roman" pitchFamily="18" charset="0"/>
              </a:rPr>
              <a:t>,</a:t>
            </a:r>
            <a:r>
              <a:rPr lang="en-US" sz="1400" baseline="30000" dirty="0">
                <a:latin typeface="+mj-lt"/>
                <a:cs typeface="Times New Roman" pitchFamily="18" charset="0"/>
                <a:hlinkClick r:id="rId2"/>
              </a:rPr>
              <a:t>3</a:t>
            </a:r>
            <a:r>
              <a:rPr lang="en-US" sz="1400" baseline="30000" dirty="0">
                <a:latin typeface="+mj-lt"/>
                <a:cs typeface="Times New Roman" pitchFamily="18" charset="0"/>
              </a:rPr>
              <a:t>,</a:t>
            </a:r>
            <a:r>
              <a:rPr lang="en-US" sz="1400" baseline="30000" dirty="0">
                <a:latin typeface="+mj-lt"/>
                <a:cs typeface="Times New Roman" pitchFamily="18" charset="0"/>
                <a:hlinkClick r:id="rId4"/>
              </a:rPr>
              <a:t>4</a:t>
            </a:r>
            <a:endParaRPr lang="en-US" sz="1400" baseline="30000" dirty="0">
              <a:latin typeface="+mj-lt"/>
              <a:cs typeface="Times New Roman" pitchFamily="18" charset="0"/>
            </a:endParaRPr>
          </a:p>
          <a:p>
            <a:pPr>
              <a:buFont typeface="Arial" pitchFamily="34" charset="0"/>
              <a:buChar char="•"/>
            </a:pPr>
            <a:r>
              <a:rPr lang="tr-TR" sz="1400" dirty="0">
                <a:latin typeface="+mj-lt"/>
                <a:cs typeface="Times New Roman" pitchFamily="18" charset="0"/>
              </a:rPr>
              <a:t>Diğer risk faktörleri yok</a:t>
            </a:r>
            <a:endParaRPr lang="en-US" sz="1400" dirty="0">
              <a:latin typeface="+mj-lt"/>
              <a:cs typeface="Times New Roman" pitchFamily="18" charset="0"/>
            </a:endParaRPr>
          </a:p>
        </p:txBody>
      </p:sp>
      <p:sp>
        <p:nvSpPr>
          <p:cNvPr id="44" name="43 Metin kutusu"/>
          <p:cNvSpPr txBox="1"/>
          <p:nvPr/>
        </p:nvSpPr>
        <p:spPr>
          <a:xfrm>
            <a:off x="2643174" y="1774630"/>
            <a:ext cx="3214710" cy="954107"/>
          </a:xfrm>
          <a:prstGeom prst="rect">
            <a:avLst/>
          </a:prstGeom>
          <a:solidFill>
            <a:srgbClr val="FF9900"/>
          </a:solidFill>
          <a:ln w="3175">
            <a:solidFill>
              <a:schemeClr val="tx1"/>
            </a:solidFill>
          </a:ln>
        </p:spPr>
        <p:txBody>
          <a:bodyPr wrap="square" rtlCol="0">
            <a:spAutoFit/>
          </a:bodyPr>
          <a:lstStyle/>
          <a:p>
            <a:r>
              <a:rPr lang="tr-TR" sz="1400" dirty="0">
                <a:latin typeface="+mj-lt"/>
                <a:cs typeface="Times New Roman" pitchFamily="18" charset="0"/>
              </a:rPr>
              <a:t>Diğer risk faktörleri</a:t>
            </a:r>
            <a:r>
              <a:rPr lang="en-US" sz="1400" dirty="0">
                <a:latin typeface="+mj-lt"/>
                <a:cs typeface="Times New Roman" pitchFamily="18" charset="0"/>
              </a:rPr>
              <a:t>:</a:t>
            </a:r>
          </a:p>
          <a:p>
            <a:pPr>
              <a:buFont typeface="Arial" pitchFamily="34" charset="0"/>
              <a:buChar char="•"/>
            </a:pPr>
            <a:r>
              <a:rPr lang="tr-TR" sz="1400" dirty="0">
                <a:latin typeface="+mj-lt"/>
                <a:cs typeface="Times New Roman" pitchFamily="18" charset="0"/>
              </a:rPr>
              <a:t>Ciddi </a:t>
            </a:r>
            <a:r>
              <a:rPr lang="tr-TR" sz="1400" dirty="0" err="1">
                <a:latin typeface="+mj-lt"/>
                <a:cs typeface="Times New Roman" pitchFamily="18" charset="0"/>
              </a:rPr>
              <a:t>kardiyovasküler</a:t>
            </a:r>
            <a:r>
              <a:rPr lang="en-US" sz="1400" dirty="0">
                <a:latin typeface="+mj-lt"/>
                <a:cs typeface="Times New Roman" pitchFamily="18" charset="0"/>
              </a:rPr>
              <a:t> risk </a:t>
            </a:r>
            <a:r>
              <a:rPr lang="en-US" sz="1400" dirty="0" err="1">
                <a:latin typeface="+mj-lt"/>
                <a:cs typeface="Times New Roman" pitchFamily="18" charset="0"/>
              </a:rPr>
              <a:t>fa</a:t>
            </a:r>
            <a:r>
              <a:rPr lang="tr-TR" sz="1400" dirty="0" err="1">
                <a:latin typeface="+mj-lt"/>
                <a:cs typeface="Times New Roman" pitchFamily="18" charset="0"/>
              </a:rPr>
              <a:t>ktörleri</a:t>
            </a:r>
            <a:r>
              <a:rPr lang="en-US" sz="1400" baseline="30000" dirty="0">
                <a:latin typeface="+mj-lt"/>
                <a:cs typeface="Times New Roman" pitchFamily="18" charset="0"/>
                <a:hlinkClick r:id="rId4"/>
              </a:rPr>
              <a:t>4</a:t>
            </a:r>
            <a:r>
              <a:rPr lang="en-US" sz="1400" baseline="30000" dirty="0">
                <a:latin typeface="+mj-lt"/>
                <a:cs typeface="Times New Roman" pitchFamily="18" charset="0"/>
              </a:rPr>
              <a:t>,</a:t>
            </a:r>
            <a:r>
              <a:rPr lang="en-US" sz="1400" baseline="30000" dirty="0">
                <a:latin typeface="+mj-lt"/>
                <a:cs typeface="Times New Roman" pitchFamily="18" charset="0"/>
                <a:hlinkClick r:id="rId5"/>
              </a:rPr>
              <a:t>5</a:t>
            </a:r>
            <a:r>
              <a:rPr lang="en-US" sz="1400" baseline="30000" dirty="0">
                <a:latin typeface="+mj-lt"/>
                <a:cs typeface="Times New Roman" pitchFamily="18" charset="0"/>
              </a:rPr>
              <a:t>,</a:t>
            </a:r>
            <a:r>
              <a:rPr lang="en-US" sz="1400" baseline="30000" dirty="0">
                <a:latin typeface="+mj-lt"/>
                <a:cs typeface="Times New Roman" pitchFamily="18" charset="0"/>
                <a:hlinkClick r:id="rId6"/>
              </a:rPr>
              <a:t>6</a:t>
            </a:r>
            <a:endParaRPr lang="en-US" sz="1400" baseline="30000" dirty="0">
              <a:latin typeface="+mj-lt"/>
              <a:cs typeface="Times New Roman" pitchFamily="18" charset="0"/>
            </a:endParaRPr>
          </a:p>
          <a:p>
            <a:pPr>
              <a:buFont typeface="Arial" pitchFamily="34" charset="0"/>
              <a:buChar char="•"/>
            </a:pPr>
            <a:r>
              <a:rPr lang="en-US" sz="1400" dirty="0">
                <a:latin typeface="+mj-lt"/>
                <a:cs typeface="Times New Roman" pitchFamily="18" charset="0"/>
              </a:rPr>
              <a:t>&gt;15 </a:t>
            </a:r>
            <a:r>
              <a:rPr lang="en-US" sz="1400" dirty="0">
                <a:latin typeface="+mj-lt"/>
                <a:cs typeface="Times New Roman" pitchFamily="18" charset="0"/>
                <a:sym typeface="Symbol"/>
              </a:rPr>
              <a:t></a:t>
            </a:r>
            <a:r>
              <a:rPr lang="en-US" sz="1400" dirty="0">
                <a:latin typeface="+mj-lt"/>
                <a:cs typeface="Times New Roman" pitchFamily="18" charset="0"/>
              </a:rPr>
              <a:t> 10</a:t>
            </a:r>
            <a:r>
              <a:rPr lang="en-US" sz="1400" baseline="30000" dirty="0">
                <a:latin typeface="+mj-lt"/>
                <a:cs typeface="Times New Roman" pitchFamily="18" charset="0"/>
              </a:rPr>
              <a:t>9</a:t>
            </a:r>
            <a:r>
              <a:rPr lang="en-US" sz="1400" dirty="0">
                <a:latin typeface="+mj-lt"/>
                <a:cs typeface="Times New Roman" pitchFamily="18" charset="0"/>
              </a:rPr>
              <a:t>/l </a:t>
            </a:r>
            <a:r>
              <a:rPr lang="en-US" sz="1400" dirty="0" err="1">
                <a:latin typeface="+mj-lt"/>
                <a:cs typeface="Times New Roman" pitchFamily="18" charset="0"/>
              </a:rPr>
              <a:t>l</a:t>
            </a:r>
            <a:r>
              <a:rPr lang="tr-TR" sz="1400" dirty="0" err="1">
                <a:latin typeface="+mj-lt"/>
                <a:cs typeface="Times New Roman" pitchFamily="18" charset="0"/>
              </a:rPr>
              <a:t>ökosit</a:t>
            </a:r>
            <a:r>
              <a:rPr lang="en-US" sz="1400" baseline="30000" dirty="0">
                <a:latin typeface="+mj-lt"/>
                <a:cs typeface="Times New Roman" pitchFamily="18" charset="0"/>
                <a:hlinkClick r:id="rId7"/>
              </a:rPr>
              <a:t>7</a:t>
            </a:r>
            <a:r>
              <a:rPr lang="en-US" sz="1400" baseline="30000" dirty="0">
                <a:latin typeface="+mj-lt"/>
                <a:cs typeface="Times New Roman" pitchFamily="18" charset="0"/>
              </a:rPr>
              <a:t>,</a:t>
            </a:r>
            <a:r>
              <a:rPr lang="en-US" sz="1400" baseline="30000" dirty="0">
                <a:latin typeface="+mj-lt"/>
                <a:cs typeface="Times New Roman" pitchFamily="18" charset="0"/>
                <a:hlinkClick r:id="rId8"/>
              </a:rPr>
              <a:t>8</a:t>
            </a:r>
            <a:r>
              <a:rPr lang="en-US" sz="1400" baseline="30000" dirty="0">
                <a:latin typeface="+mj-lt"/>
                <a:cs typeface="Times New Roman" pitchFamily="18" charset="0"/>
              </a:rPr>
              <a:t>,</a:t>
            </a:r>
            <a:r>
              <a:rPr lang="en-US" sz="1400" baseline="30000" dirty="0">
                <a:latin typeface="+mj-lt"/>
                <a:cs typeface="Times New Roman" pitchFamily="18" charset="0"/>
                <a:hlinkClick r:id="rId9"/>
              </a:rPr>
              <a:t>9</a:t>
            </a:r>
            <a:r>
              <a:rPr lang="en-US" sz="1400" baseline="30000" dirty="0">
                <a:latin typeface="+mj-lt"/>
                <a:cs typeface="Times New Roman" pitchFamily="18" charset="0"/>
              </a:rPr>
              <a:t>,</a:t>
            </a:r>
            <a:r>
              <a:rPr lang="en-US" sz="1400" baseline="30000" dirty="0">
                <a:latin typeface="+mj-lt"/>
                <a:cs typeface="Times New Roman" pitchFamily="18" charset="0"/>
                <a:hlinkClick r:id="rId10"/>
              </a:rPr>
              <a:t>10</a:t>
            </a:r>
            <a:r>
              <a:rPr lang="en-US" sz="1400" baseline="30000" dirty="0">
                <a:latin typeface="+mj-lt"/>
                <a:cs typeface="Times New Roman" pitchFamily="18" charset="0"/>
              </a:rPr>
              <a:t>,</a:t>
            </a:r>
            <a:r>
              <a:rPr lang="en-US" sz="1400" baseline="30000" dirty="0">
                <a:latin typeface="+mj-lt"/>
                <a:cs typeface="Times New Roman" pitchFamily="18" charset="0"/>
                <a:hlinkClick r:id="rId11"/>
              </a:rPr>
              <a:t>11</a:t>
            </a:r>
            <a:r>
              <a:rPr lang="en-US" sz="1400" baseline="30000" dirty="0">
                <a:latin typeface="+mj-lt"/>
                <a:cs typeface="Times New Roman" pitchFamily="18" charset="0"/>
              </a:rPr>
              <a:t>,</a:t>
            </a:r>
            <a:r>
              <a:rPr lang="en-US" sz="1400" baseline="30000" dirty="0">
                <a:latin typeface="+mj-lt"/>
                <a:cs typeface="Times New Roman" pitchFamily="18" charset="0"/>
                <a:hlinkClick r:id="rId12"/>
              </a:rPr>
              <a:t>20</a:t>
            </a:r>
            <a:r>
              <a:rPr lang="en-US" sz="1400" baseline="30000" dirty="0">
                <a:latin typeface="+mj-lt"/>
                <a:cs typeface="Times New Roman" pitchFamily="18" charset="0"/>
              </a:rPr>
              <a:t>,</a:t>
            </a:r>
            <a:r>
              <a:rPr lang="en-US" sz="1400" baseline="30000" dirty="0">
                <a:latin typeface="+mj-lt"/>
                <a:cs typeface="Times New Roman" pitchFamily="18" charset="0"/>
                <a:hlinkClick r:id="rId13"/>
              </a:rPr>
              <a:t>21</a:t>
            </a:r>
            <a:r>
              <a:rPr lang="tr-TR" sz="1400" baseline="30000" dirty="0">
                <a:latin typeface="+mj-lt"/>
                <a:cs typeface="Times New Roman" pitchFamily="18" charset="0"/>
              </a:rPr>
              <a:t>,</a:t>
            </a:r>
            <a:r>
              <a:rPr lang="tr-TR" sz="1400" baseline="30000" dirty="0">
                <a:latin typeface="+mj-lt"/>
                <a:cs typeface="Times New Roman" pitchFamily="18" charset="0"/>
                <a:hlinkClick r:id="rId14"/>
              </a:rPr>
              <a:t>23</a:t>
            </a:r>
            <a:endParaRPr lang="en-US" sz="1400" baseline="30000" dirty="0">
              <a:latin typeface="+mj-lt"/>
              <a:cs typeface="Times New Roman" pitchFamily="18" charset="0"/>
            </a:endParaRPr>
          </a:p>
          <a:p>
            <a:pPr>
              <a:buFont typeface="Arial" pitchFamily="34" charset="0"/>
              <a:buChar char="•"/>
            </a:pPr>
            <a:r>
              <a:rPr lang="en-US" sz="1400" dirty="0">
                <a:latin typeface="+mj-lt"/>
                <a:cs typeface="Times New Roman" pitchFamily="18" charset="0"/>
              </a:rPr>
              <a:t>&gt;1000-1500 </a:t>
            </a:r>
            <a:r>
              <a:rPr lang="en-US" sz="1400" dirty="0">
                <a:latin typeface="+mj-lt"/>
                <a:cs typeface="Times New Roman" pitchFamily="18" charset="0"/>
                <a:sym typeface="Symbol"/>
              </a:rPr>
              <a:t></a:t>
            </a:r>
            <a:r>
              <a:rPr lang="en-US" sz="1400" dirty="0">
                <a:latin typeface="+mj-lt"/>
                <a:cs typeface="Times New Roman" pitchFamily="18" charset="0"/>
              </a:rPr>
              <a:t> 10</a:t>
            </a:r>
            <a:r>
              <a:rPr lang="en-US" sz="1400" baseline="30000" dirty="0">
                <a:latin typeface="+mj-lt"/>
                <a:cs typeface="Times New Roman" pitchFamily="18" charset="0"/>
              </a:rPr>
              <a:t>9</a:t>
            </a:r>
            <a:r>
              <a:rPr lang="en-US" sz="1400" dirty="0">
                <a:latin typeface="+mj-lt"/>
                <a:cs typeface="Times New Roman" pitchFamily="18" charset="0"/>
              </a:rPr>
              <a:t>/l </a:t>
            </a:r>
            <a:r>
              <a:rPr lang="tr-TR" sz="1400" dirty="0" err="1">
                <a:latin typeface="+mj-lt"/>
                <a:cs typeface="Times New Roman" pitchFamily="18" charset="0"/>
              </a:rPr>
              <a:t>trombosit</a:t>
            </a:r>
            <a:r>
              <a:rPr lang="en-US" sz="1400" baseline="30000" dirty="0">
                <a:latin typeface="+mj-lt"/>
                <a:cs typeface="Times New Roman" pitchFamily="18" charset="0"/>
                <a:hlinkClick r:id="rId15"/>
              </a:rPr>
              <a:t>12</a:t>
            </a:r>
            <a:endParaRPr lang="en-US" sz="1400" baseline="30000" dirty="0">
              <a:latin typeface="+mj-lt"/>
              <a:cs typeface="Times New Roman" pitchFamily="18" charset="0"/>
            </a:endParaRPr>
          </a:p>
        </p:txBody>
      </p:sp>
      <p:sp>
        <p:nvSpPr>
          <p:cNvPr id="47" name="46 Metin kutusu"/>
          <p:cNvSpPr txBox="1"/>
          <p:nvPr/>
        </p:nvSpPr>
        <p:spPr>
          <a:xfrm>
            <a:off x="5000628" y="2973829"/>
            <a:ext cx="4045589" cy="307777"/>
          </a:xfrm>
          <a:prstGeom prst="rect">
            <a:avLst/>
          </a:prstGeom>
          <a:solidFill>
            <a:srgbClr val="92D050"/>
          </a:solidFill>
          <a:ln w="3175">
            <a:solidFill>
              <a:schemeClr val="tx1"/>
            </a:solidFill>
          </a:ln>
        </p:spPr>
        <p:txBody>
          <a:bodyPr wrap="square" rtlCol="0">
            <a:spAutoFit/>
          </a:bodyPr>
          <a:lstStyle/>
          <a:p>
            <a:pPr algn="ctr"/>
            <a:r>
              <a:rPr lang="tr-TR" sz="1400" dirty="0">
                <a:latin typeface="+mj-lt"/>
                <a:cs typeface="Times New Roman" pitchFamily="18" charset="0"/>
              </a:rPr>
              <a:t>Palyatif tedavilere dirençli semptomlar</a:t>
            </a:r>
            <a:endParaRPr lang="en-US" sz="1400" dirty="0">
              <a:latin typeface="+mj-lt"/>
              <a:cs typeface="Times New Roman" pitchFamily="18" charset="0"/>
            </a:endParaRPr>
          </a:p>
        </p:txBody>
      </p:sp>
      <p:cxnSp>
        <p:nvCxnSpPr>
          <p:cNvPr id="18" name="17 Düz Ok Bağlayıcısı"/>
          <p:cNvCxnSpPr>
            <a:stCxn id="38" idx="2"/>
          </p:cNvCxnSpPr>
          <p:nvPr/>
        </p:nvCxnSpPr>
        <p:spPr>
          <a:xfrm>
            <a:off x="1456979" y="2545201"/>
            <a:ext cx="18677" cy="11718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19 Metin kutusu"/>
          <p:cNvSpPr txBox="1"/>
          <p:nvPr/>
        </p:nvSpPr>
        <p:spPr>
          <a:xfrm>
            <a:off x="2312361" y="44871"/>
            <a:ext cx="4760790" cy="1384995"/>
          </a:xfrm>
          <a:prstGeom prst="rect">
            <a:avLst/>
          </a:prstGeom>
          <a:solidFill>
            <a:schemeClr val="bg1"/>
          </a:solidFill>
          <a:ln w="3175">
            <a:solidFill>
              <a:schemeClr val="tx1"/>
            </a:solidFill>
          </a:ln>
        </p:spPr>
        <p:txBody>
          <a:bodyPr wrap="none" rtlCol="0">
            <a:spAutoFit/>
          </a:bodyPr>
          <a:lstStyle/>
          <a:p>
            <a:pPr>
              <a:buFont typeface="Arial" pitchFamily="34" charset="0"/>
              <a:buChar char="•"/>
            </a:pPr>
            <a:r>
              <a:rPr lang="tr-TR" sz="1400" dirty="0" err="1">
                <a:latin typeface="+mj-lt"/>
                <a:cs typeface="Times New Roman" pitchFamily="18" charset="0"/>
              </a:rPr>
              <a:t>Tromboemboli</a:t>
            </a:r>
            <a:r>
              <a:rPr lang="tr-TR" sz="1400" dirty="0">
                <a:latin typeface="+mj-lt"/>
                <a:cs typeface="Times New Roman" pitchFamily="18" charset="0"/>
              </a:rPr>
              <a:t>/kanama riskini değerlendir</a:t>
            </a:r>
            <a:endParaRPr lang="en-US" sz="1400" dirty="0">
              <a:latin typeface="+mj-lt"/>
              <a:cs typeface="Times New Roman" pitchFamily="18" charset="0"/>
            </a:endParaRPr>
          </a:p>
          <a:p>
            <a:pPr>
              <a:buFont typeface="Arial" pitchFamily="34" charset="0"/>
              <a:buChar char="•"/>
            </a:pPr>
            <a:r>
              <a:rPr lang="tr-TR" sz="1400" dirty="0" err="1">
                <a:latin typeface="+mj-lt"/>
                <a:cs typeface="Times New Roman" pitchFamily="18" charset="0"/>
              </a:rPr>
              <a:t>Kardiyovasküler</a:t>
            </a:r>
            <a:r>
              <a:rPr lang="tr-TR" sz="1400" dirty="0">
                <a:latin typeface="+mj-lt"/>
                <a:cs typeface="Times New Roman" pitchFamily="18" charset="0"/>
              </a:rPr>
              <a:t> riski değerlendir</a:t>
            </a:r>
            <a:endParaRPr lang="en-US" sz="1400" dirty="0">
              <a:latin typeface="+mj-lt"/>
              <a:cs typeface="Times New Roman" pitchFamily="18" charset="0"/>
            </a:endParaRPr>
          </a:p>
          <a:p>
            <a:pPr>
              <a:buFont typeface="Arial" pitchFamily="34" charset="0"/>
              <a:buChar char="•"/>
            </a:pPr>
            <a:r>
              <a:rPr lang="tr-TR" sz="1400" dirty="0">
                <a:latin typeface="+mj-lt"/>
                <a:cs typeface="Times New Roman" pitchFamily="18" charset="0"/>
              </a:rPr>
              <a:t>Semptomları değerlendir</a:t>
            </a:r>
            <a:endParaRPr lang="en-US" sz="1400" dirty="0">
              <a:latin typeface="+mj-lt"/>
              <a:cs typeface="Times New Roman" pitchFamily="18" charset="0"/>
            </a:endParaRPr>
          </a:p>
          <a:p>
            <a:pPr>
              <a:buFont typeface="Arial" pitchFamily="34" charset="0"/>
              <a:buChar char="•"/>
            </a:pPr>
            <a:r>
              <a:rPr lang="tr-TR" sz="1400" dirty="0" err="1">
                <a:latin typeface="+mj-lt"/>
                <a:cs typeface="Times New Roman" pitchFamily="18" charset="0"/>
              </a:rPr>
              <a:t>Htk</a:t>
            </a:r>
            <a:r>
              <a:rPr lang="tr-TR" sz="1400" dirty="0">
                <a:latin typeface="+mj-lt"/>
                <a:cs typeface="Times New Roman" pitchFamily="18" charset="0"/>
              </a:rPr>
              <a:t> &lt; 45 hedefleyerek </a:t>
            </a:r>
            <a:r>
              <a:rPr lang="tr-TR" sz="1400" dirty="0" err="1">
                <a:latin typeface="+mj-lt"/>
                <a:cs typeface="Times New Roman" pitchFamily="18" charset="0"/>
              </a:rPr>
              <a:t>flebotomi</a:t>
            </a:r>
            <a:r>
              <a:rPr lang="tr-TR" sz="1400" dirty="0">
                <a:latin typeface="+mj-lt"/>
                <a:cs typeface="Times New Roman" pitchFamily="18" charset="0"/>
              </a:rPr>
              <a:t> başla</a:t>
            </a:r>
            <a:r>
              <a:rPr lang="en-US" sz="1400" b="1" baseline="30000" dirty="0">
                <a:latin typeface="+mj-lt"/>
                <a:cs typeface="Times New Roman" pitchFamily="18" charset="0"/>
                <a:hlinkClick r:id="" action="ppaction://noaction"/>
              </a:rPr>
              <a:t>1</a:t>
            </a:r>
            <a:endParaRPr lang="en-US" sz="1400" b="1" dirty="0">
              <a:latin typeface="+mj-lt"/>
              <a:cs typeface="Times New Roman" pitchFamily="18" charset="0"/>
            </a:endParaRPr>
          </a:p>
          <a:p>
            <a:pPr>
              <a:buFont typeface="Arial" pitchFamily="34" charset="0"/>
              <a:buChar char="•"/>
            </a:pPr>
            <a:r>
              <a:rPr lang="tr-TR" sz="1400" dirty="0">
                <a:latin typeface="+mj-lt"/>
                <a:cs typeface="Times New Roman" pitchFamily="18" charset="0"/>
              </a:rPr>
              <a:t>Düşük doz aspirin başla </a:t>
            </a:r>
            <a:r>
              <a:rPr lang="en-US" sz="1400" dirty="0">
                <a:latin typeface="+mj-lt"/>
                <a:cs typeface="Times New Roman" pitchFamily="18" charset="0"/>
              </a:rPr>
              <a:t>(</a:t>
            </a:r>
            <a:r>
              <a:rPr lang="tr-TR" sz="1400" dirty="0" err="1">
                <a:latin typeface="+mj-lt"/>
                <a:cs typeface="Times New Roman" pitchFamily="18" charset="0"/>
              </a:rPr>
              <a:t>trombosit</a:t>
            </a:r>
            <a:r>
              <a:rPr lang="tr-TR" sz="1400" dirty="0">
                <a:latin typeface="+mj-lt"/>
                <a:cs typeface="Times New Roman" pitchFamily="18" charset="0"/>
              </a:rPr>
              <a:t> </a:t>
            </a:r>
            <a:r>
              <a:rPr lang="en-US" sz="1400" dirty="0">
                <a:latin typeface="+mj-lt"/>
                <a:cs typeface="Times New Roman" pitchFamily="18" charset="0"/>
              </a:rPr>
              <a:t>&lt;</a:t>
            </a:r>
            <a:r>
              <a:rPr lang="tr-TR" sz="1400" dirty="0">
                <a:latin typeface="+mj-lt"/>
                <a:cs typeface="Times New Roman" pitchFamily="18" charset="0"/>
              </a:rPr>
              <a:t> </a:t>
            </a:r>
            <a:r>
              <a:rPr lang="en-US" sz="1400" dirty="0">
                <a:latin typeface="+mj-lt"/>
                <a:cs typeface="Times New Roman" pitchFamily="18" charset="0"/>
              </a:rPr>
              <a:t>1000-1500 </a:t>
            </a:r>
            <a:r>
              <a:rPr lang="en-US" sz="1400" dirty="0">
                <a:latin typeface="+mj-lt"/>
                <a:cs typeface="Times New Roman" pitchFamily="18" charset="0"/>
                <a:sym typeface="Symbol"/>
              </a:rPr>
              <a:t></a:t>
            </a:r>
            <a:r>
              <a:rPr lang="en-US" sz="1400" dirty="0">
                <a:latin typeface="+mj-lt"/>
                <a:cs typeface="Times New Roman" pitchFamily="18" charset="0"/>
              </a:rPr>
              <a:t> 10</a:t>
            </a:r>
            <a:r>
              <a:rPr lang="en-US" sz="1400" baseline="30000" dirty="0">
                <a:latin typeface="+mj-lt"/>
                <a:cs typeface="Times New Roman" pitchFamily="18" charset="0"/>
              </a:rPr>
              <a:t>9</a:t>
            </a:r>
            <a:r>
              <a:rPr lang="en-US" sz="1400" dirty="0">
                <a:latin typeface="+mj-lt"/>
                <a:cs typeface="Times New Roman" pitchFamily="18" charset="0"/>
              </a:rPr>
              <a:t>/l</a:t>
            </a:r>
            <a:r>
              <a:rPr lang="tr-TR" sz="1400" dirty="0">
                <a:latin typeface="+mj-lt"/>
                <a:cs typeface="Times New Roman" pitchFamily="18" charset="0"/>
              </a:rPr>
              <a:t> ise</a:t>
            </a:r>
            <a:r>
              <a:rPr lang="en-US" sz="1400" dirty="0">
                <a:latin typeface="+mj-lt"/>
                <a:cs typeface="Times New Roman" pitchFamily="18" charset="0"/>
              </a:rPr>
              <a:t>)</a:t>
            </a:r>
            <a:r>
              <a:rPr lang="en-US" sz="1400" b="1" baseline="30000" dirty="0">
                <a:latin typeface="+mj-lt"/>
                <a:cs typeface="Times New Roman" pitchFamily="18" charset="0"/>
                <a:hlinkClick r:id="" action="ppaction://noaction"/>
              </a:rPr>
              <a:t>2</a:t>
            </a:r>
            <a:r>
              <a:rPr lang="en-US" sz="1400" baseline="30000" dirty="0">
                <a:latin typeface="+mj-lt"/>
                <a:cs typeface="Times New Roman" pitchFamily="18" charset="0"/>
              </a:rPr>
              <a:t>,</a:t>
            </a:r>
            <a:r>
              <a:rPr lang="en-US" sz="1400" baseline="30000" dirty="0">
                <a:latin typeface="+mj-lt"/>
                <a:cs typeface="Times New Roman" pitchFamily="18" charset="0"/>
                <a:hlinkClick r:id="rId15"/>
              </a:rPr>
              <a:t>12</a:t>
            </a:r>
            <a:endParaRPr lang="en-US" sz="1400" dirty="0">
              <a:latin typeface="+mj-lt"/>
              <a:cs typeface="Times New Roman" pitchFamily="18" charset="0"/>
            </a:endParaRPr>
          </a:p>
          <a:p>
            <a:pPr>
              <a:buFont typeface="Arial" pitchFamily="34" charset="0"/>
              <a:buChar char="•"/>
            </a:pPr>
            <a:r>
              <a:rPr lang="tr-TR" sz="1400" dirty="0">
                <a:latin typeface="+mj-lt"/>
                <a:cs typeface="Times New Roman" pitchFamily="18" charset="0"/>
              </a:rPr>
              <a:t>Semptomlar için uygun palyatif tedavileri başla</a:t>
            </a:r>
            <a:endParaRPr lang="en-US" sz="1400" dirty="0">
              <a:latin typeface="+mj-lt"/>
              <a:cs typeface="Times New Roman" pitchFamily="18" charset="0"/>
            </a:endParaRPr>
          </a:p>
        </p:txBody>
      </p:sp>
      <p:cxnSp>
        <p:nvCxnSpPr>
          <p:cNvPr id="23" name="22 Düz Ok Bağlayıcısı"/>
          <p:cNvCxnSpPr/>
          <p:nvPr/>
        </p:nvCxnSpPr>
        <p:spPr>
          <a:xfrm rot="10800000" flipV="1">
            <a:off x="4000495" y="1499045"/>
            <a:ext cx="1701" cy="1889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30 Düz Ok Bağlayıcısı"/>
          <p:cNvCxnSpPr/>
          <p:nvPr/>
        </p:nvCxnSpPr>
        <p:spPr>
          <a:xfrm rot="5400000">
            <a:off x="7178693" y="2866672"/>
            <a:ext cx="215108"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32 Metin kutusu"/>
          <p:cNvSpPr txBox="1"/>
          <p:nvPr/>
        </p:nvSpPr>
        <p:spPr>
          <a:xfrm>
            <a:off x="4002195" y="1416595"/>
            <a:ext cx="508601" cy="307777"/>
          </a:xfrm>
          <a:prstGeom prst="rect">
            <a:avLst/>
          </a:prstGeom>
          <a:noFill/>
        </p:spPr>
        <p:txBody>
          <a:bodyPr wrap="none" rtlCol="0">
            <a:spAutoFit/>
          </a:bodyPr>
          <a:lstStyle/>
          <a:p>
            <a:r>
              <a:rPr lang="tr-TR" sz="1400" dirty="0">
                <a:latin typeface="+mj-lt"/>
                <a:cs typeface="Times New Roman" pitchFamily="18" charset="0"/>
              </a:rPr>
              <a:t>Eğer</a:t>
            </a:r>
            <a:endParaRPr lang="en-US" sz="1400" dirty="0">
              <a:latin typeface="+mj-lt"/>
              <a:cs typeface="Times New Roman" pitchFamily="18" charset="0"/>
            </a:endParaRPr>
          </a:p>
        </p:txBody>
      </p:sp>
      <p:sp>
        <p:nvSpPr>
          <p:cNvPr id="34" name="33 Metin kutusu"/>
          <p:cNvSpPr txBox="1"/>
          <p:nvPr/>
        </p:nvSpPr>
        <p:spPr>
          <a:xfrm>
            <a:off x="7269108" y="2737490"/>
            <a:ext cx="284052" cy="307777"/>
          </a:xfrm>
          <a:prstGeom prst="rect">
            <a:avLst/>
          </a:prstGeom>
          <a:noFill/>
        </p:spPr>
        <p:txBody>
          <a:bodyPr wrap="none" rtlCol="0">
            <a:spAutoFit/>
          </a:bodyPr>
          <a:lstStyle/>
          <a:p>
            <a:r>
              <a:rPr lang="en-US" sz="1400">
                <a:latin typeface="+mj-lt"/>
                <a:cs typeface="Times New Roman" pitchFamily="18" charset="0"/>
              </a:rPr>
              <a:t>If</a:t>
            </a:r>
          </a:p>
        </p:txBody>
      </p:sp>
      <p:sp>
        <p:nvSpPr>
          <p:cNvPr id="41" name="40 Metin kutusu"/>
          <p:cNvSpPr txBox="1"/>
          <p:nvPr/>
        </p:nvSpPr>
        <p:spPr>
          <a:xfrm>
            <a:off x="71406" y="4474027"/>
            <a:ext cx="8965090" cy="1169551"/>
          </a:xfrm>
          <a:prstGeom prst="rect">
            <a:avLst/>
          </a:prstGeom>
          <a:solidFill>
            <a:schemeClr val="bg1"/>
          </a:solidFill>
          <a:ln w="3175">
            <a:solidFill>
              <a:schemeClr val="tx1"/>
            </a:solidFill>
          </a:ln>
        </p:spPr>
        <p:txBody>
          <a:bodyPr wrap="square" rtlCol="0">
            <a:spAutoFit/>
          </a:bodyPr>
          <a:lstStyle/>
          <a:p>
            <a:r>
              <a:rPr lang="en-US" sz="1400" dirty="0" err="1">
                <a:latin typeface="+mj-lt"/>
                <a:cs typeface="Times New Roman" pitchFamily="18" charset="0"/>
              </a:rPr>
              <a:t>Peri</a:t>
            </a:r>
            <a:r>
              <a:rPr lang="tr-TR" sz="1400" dirty="0" err="1">
                <a:latin typeface="+mj-lt"/>
                <a:cs typeface="Times New Roman" pitchFamily="18" charset="0"/>
              </a:rPr>
              <a:t>yodik</a:t>
            </a:r>
            <a:r>
              <a:rPr lang="tr-TR" sz="1400" dirty="0">
                <a:latin typeface="+mj-lt"/>
                <a:cs typeface="Times New Roman" pitchFamily="18" charset="0"/>
              </a:rPr>
              <a:t> olarak değerlendir</a:t>
            </a:r>
            <a:r>
              <a:rPr lang="en-US" sz="1400" dirty="0">
                <a:latin typeface="+mj-lt"/>
                <a:cs typeface="Times New Roman" pitchFamily="18" charset="0"/>
              </a:rPr>
              <a:t>: </a:t>
            </a:r>
          </a:p>
          <a:p>
            <a:pPr>
              <a:buFont typeface="Arial" pitchFamily="34" charset="0"/>
              <a:buChar char="•"/>
            </a:pPr>
            <a:r>
              <a:rPr lang="tr-TR" sz="1400" dirty="0">
                <a:latin typeface="+mj-lt"/>
                <a:cs typeface="Times New Roman" pitchFamily="18" charset="0"/>
              </a:rPr>
              <a:t>Yanıt </a:t>
            </a:r>
            <a:r>
              <a:rPr lang="en-US" sz="1400" dirty="0">
                <a:latin typeface="+mj-lt"/>
                <a:cs typeface="Times New Roman" pitchFamily="18" charset="0"/>
              </a:rPr>
              <a:t>(Ht</a:t>
            </a:r>
            <a:r>
              <a:rPr lang="tr-TR" sz="1400" dirty="0">
                <a:latin typeface="+mj-lt"/>
                <a:cs typeface="Times New Roman" pitchFamily="18" charset="0"/>
              </a:rPr>
              <a:t>k</a:t>
            </a:r>
            <a:r>
              <a:rPr lang="en-US" sz="1400" dirty="0">
                <a:latin typeface="+mj-lt"/>
                <a:cs typeface="Times New Roman" pitchFamily="18" charset="0"/>
              </a:rPr>
              <a:t> &lt;</a:t>
            </a:r>
            <a:r>
              <a:rPr lang="tr-TR" sz="1400" dirty="0">
                <a:latin typeface="+mj-lt"/>
                <a:cs typeface="Times New Roman" pitchFamily="18" charset="0"/>
              </a:rPr>
              <a:t> %</a:t>
            </a:r>
            <a:r>
              <a:rPr lang="en-US" sz="1400" dirty="0">
                <a:latin typeface="+mj-lt"/>
                <a:cs typeface="Times New Roman" pitchFamily="18" charset="0"/>
              </a:rPr>
              <a:t>4</a:t>
            </a:r>
            <a:r>
              <a:rPr lang="tr-TR" sz="1400" dirty="0">
                <a:latin typeface="+mj-lt"/>
                <a:cs typeface="Times New Roman" pitchFamily="18" charset="0"/>
              </a:rPr>
              <a:t>5</a:t>
            </a:r>
            <a:r>
              <a:rPr lang="en-US" sz="1400" b="1" baseline="30000" dirty="0">
                <a:latin typeface="+mj-lt"/>
                <a:cs typeface="Times New Roman" pitchFamily="18" charset="0"/>
                <a:hlinkClick r:id="" action="ppaction://noaction"/>
              </a:rPr>
              <a:t>1</a:t>
            </a:r>
            <a:r>
              <a:rPr lang="en-US" sz="1400" dirty="0">
                <a:latin typeface="+mj-lt"/>
                <a:cs typeface="Times New Roman" pitchFamily="18" charset="0"/>
              </a:rPr>
              <a:t>, l</a:t>
            </a:r>
            <a:r>
              <a:rPr lang="tr-TR" sz="1400" dirty="0" err="1">
                <a:latin typeface="+mj-lt"/>
                <a:cs typeface="Times New Roman" pitchFamily="18" charset="0"/>
              </a:rPr>
              <a:t>ökosit</a:t>
            </a:r>
            <a:r>
              <a:rPr lang="en-US" sz="1400" dirty="0">
                <a:latin typeface="+mj-lt"/>
                <a:cs typeface="Times New Roman" pitchFamily="18" charset="0"/>
              </a:rPr>
              <a:t> &lt;</a:t>
            </a:r>
            <a:r>
              <a:rPr lang="tr-TR" sz="1400" dirty="0">
                <a:latin typeface="+mj-lt"/>
                <a:cs typeface="Times New Roman" pitchFamily="18" charset="0"/>
              </a:rPr>
              <a:t> </a:t>
            </a:r>
            <a:r>
              <a:rPr lang="en-US" sz="1400" dirty="0">
                <a:latin typeface="+mj-lt"/>
              </a:rPr>
              <a:t>10 </a:t>
            </a:r>
            <a:r>
              <a:rPr lang="en-US" sz="1400" dirty="0">
                <a:latin typeface="+mj-lt"/>
                <a:cs typeface="Times New Roman" pitchFamily="18" charset="0"/>
                <a:sym typeface="Symbol"/>
              </a:rPr>
              <a:t></a:t>
            </a:r>
            <a:r>
              <a:rPr lang="en-US" sz="1400" dirty="0">
                <a:latin typeface="+mj-lt"/>
              </a:rPr>
              <a:t> 10</a:t>
            </a:r>
            <a:r>
              <a:rPr lang="en-US" sz="1400" baseline="30000" dirty="0">
                <a:latin typeface="+mj-lt"/>
              </a:rPr>
              <a:t>9</a:t>
            </a:r>
            <a:r>
              <a:rPr lang="en-US" sz="1400" dirty="0">
                <a:latin typeface="+mj-lt"/>
              </a:rPr>
              <a:t>/l</a:t>
            </a:r>
            <a:r>
              <a:rPr lang="en-US" sz="1400" baseline="30000" dirty="0">
                <a:latin typeface="+mj-lt"/>
                <a:cs typeface="Times New Roman" pitchFamily="18" charset="0"/>
                <a:sym typeface="Symbol"/>
                <a:hlinkClick r:id="rId16"/>
              </a:rPr>
              <a:t>19</a:t>
            </a:r>
            <a:r>
              <a:rPr lang="tr-TR" sz="1400" baseline="30000" dirty="0">
                <a:latin typeface="+mj-lt"/>
                <a:cs typeface="Times New Roman" pitchFamily="18" charset="0"/>
                <a:sym typeface="Symbol"/>
              </a:rPr>
              <a:t>, </a:t>
            </a:r>
            <a:r>
              <a:rPr lang="tr-TR" sz="1400" baseline="30000" dirty="0">
                <a:latin typeface="+mj-lt"/>
                <a:cs typeface="Times New Roman" pitchFamily="18" charset="0"/>
                <a:sym typeface="Symbol"/>
                <a:hlinkClick r:id="rId17"/>
              </a:rPr>
              <a:t>24</a:t>
            </a:r>
            <a:r>
              <a:rPr lang="en-US" sz="1400" dirty="0">
                <a:latin typeface="+mj-lt"/>
                <a:cs typeface="Times New Roman" pitchFamily="18" charset="0"/>
              </a:rPr>
              <a:t>, </a:t>
            </a:r>
            <a:r>
              <a:rPr lang="tr-TR" sz="1400" dirty="0" err="1">
                <a:latin typeface="+mj-lt"/>
                <a:cs typeface="Times New Roman" pitchFamily="18" charset="0"/>
              </a:rPr>
              <a:t>trombosit</a:t>
            </a:r>
            <a:r>
              <a:rPr lang="tr-TR" sz="1400" dirty="0">
                <a:latin typeface="+mj-lt"/>
                <a:cs typeface="Times New Roman" pitchFamily="18" charset="0"/>
              </a:rPr>
              <a:t> </a:t>
            </a:r>
            <a:r>
              <a:rPr lang="en-US" sz="1400" dirty="0">
                <a:latin typeface="+mj-lt"/>
                <a:cs typeface="Times New Roman" pitchFamily="18" charset="0"/>
              </a:rPr>
              <a:t>&lt; </a:t>
            </a:r>
            <a:r>
              <a:rPr lang="en-US" sz="1400" dirty="0">
                <a:latin typeface="+mj-lt"/>
              </a:rPr>
              <a:t>400 </a:t>
            </a:r>
            <a:r>
              <a:rPr lang="en-US" sz="1400" dirty="0">
                <a:latin typeface="+mj-lt"/>
                <a:cs typeface="Times New Roman" pitchFamily="18" charset="0"/>
                <a:sym typeface="Symbol"/>
              </a:rPr>
              <a:t></a:t>
            </a:r>
            <a:r>
              <a:rPr lang="en-US" sz="1400" dirty="0">
                <a:latin typeface="+mj-lt"/>
              </a:rPr>
              <a:t> 10</a:t>
            </a:r>
            <a:r>
              <a:rPr lang="en-US" sz="1400" baseline="30000" dirty="0">
                <a:latin typeface="+mj-lt"/>
              </a:rPr>
              <a:t>9</a:t>
            </a:r>
            <a:r>
              <a:rPr lang="en-US" sz="1400" dirty="0">
                <a:latin typeface="+mj-lt"/>
              </a:rPr>
              <a:t>/l</a:t>
            </a:r>
            <a:r>
              <a:rPr lang="en-US" sz="1400" baseline="30000" dirty="0">
                <a:latin typeface="+mj-lt"/>
                <a:cs typeface="Times New Roman" pitchFamily="18" charset="0"/>
                <a:sym typeface="Symbol"/>
                <a:hlinkClick r:id="rId16"/>
              </a:rPr>
              <a:t>19</a:t>
            </a:r>
            <a:r>
              <a:rPr lang="en-US" sz="1400" dirty="0">
                <a:latin typeface="+mj-lt"/>
                <a:cs typeface="Times New Roman" pitchFamily="18" charset="0"/>
              </a:rPr>
              <a:t>, N </a:t>
            </a:r>
            <a:r>
              <a:rPr lang="tr-TR" sz="1400" dirty="0">
                <a:latin typeface="+mj-lt"/>
                <a:cs typeface="Times New Roman" pitchFamily="18" charset="0"/>
              </a:rPr>
              <a:t>dalak</a:t>
            </a:r>
            <a:r>
              <a:rPr lang="en-US" sz="1400" dirty="0">
                <a:latin typeface="+mj-lt"/>
                <a:cs typeface="Times New Roman" pitchFamily="18" charset="0"/>
              </a:rPr>
              <a:t>, </a:t>
            </a:r>
            <a:r>
              <a:rPr lang="tr-TR" sz="1400" dirty="0">
                <a:latin typeface="+mj-lt"/>
                <a:cs typeface="Times New Roman" pitchFamily="18" charset="0"/>
              </a:rPr>
              <a:t>semptomların kaybolması)</a:t>
            </a:r>
            <a:r>
              <a:rPr lang="en-US" sz="1400" dirty="0">
                <a:latin typeface="+mj-lt"/>
                <a:cs typeface="Times New Roman" pitchFamily="18" charset="0"/>
              </a:rPr>
              <a:t> </a:t>
            </a:r>
            <a:r>
              <a:rPr lang="tr-TR" sz="1400" dirty="0">
                <a:latin typeface="+mj-lt"/>
                <a:cs typeface="Times New Roman" pitchFamily="18" charset="0"/>
              </a:rPr>
              <a:t>ve </a:t>
            </a:r>
            <a:r>
              <a:rPr lang="tr-TR" sz="1400" dirty="0" err="1">
                <a:latin typeface="+mj-lt"/>
                <a:cs typeface="Times New Roman" pitchFamily="18" charset="0"/>
              </a:rPr>
              <a:t>progresyon</a:t>
            </a:r>
            <a:endParaRPr lang="en-US" sz="1400" dirty="0">
              <a:latin typeface="+mj-lt"/>
              <a:cs typeface="Times New Roman" pitchFamily="18" charset="0"/>
            </a:endParaRPr>
          </a:p>
          <a:p>
            <a:pPr>
              <a:buFont typeface="Arial" pitchFamily="34" charset="0"/>
              <a:buChar char="•"/>
            </a:pPr>
            <a:r>
              <a:rPr lang="tr-TR" sz="1400" dirty="0">
                <a:latin typeface="+mj-lt"/>
                <a:cs typeface="Times New Roman" pitchFamily="18" charset="0"/>
              </a:rPr>
              <a:t>Komplikasyonlar</a:t>
            </a:r>
            <a:endParaRPr lang="en-US" sz="1400" dirty="0">
              <a:latin typeface="+mj-lt"/>
              <a:cs typeface="Times New Roman" pitchFamily="18" charset="0"/>
            </a:endParaRPr>
          </a:p>
          <a:p>
            <a:pPr>
              <a:buFont typeface="Arial" pitchFamily="34" charset="0"/>
              <a:buChar char="•"/>
            </a:pPr>
            <a:r>
              <a:rPr lang="tr-TR" sz="1400" dirty="0">
                <a:latin typeface="+mj-lt"/>
                <a:cs typeface="Times New Roman" pitchFamily="18" charset="0"/>
              </a:rPr>
              <a:t>Tedavi </a:t>
            </a:r>
            <a:r>
              <a:rPr lang="tr-TR" sz="1400" dirty="0" err="1">
                <a:latin typeface="+mj-lt"/>
                <a:cs typeface="Times New Roman" pitchFamily="18" charset="0"/>
              </a:rPr>
              <a:t>toksisiteleri</a:t>
            </a:r>
            <a:endParaRPr lang="en-US" sz="1400" dirty="0">
              <a:latin typeface="+mj-lt"/>
              <a:cs typeface="Times New Roman" pitchFamily="18" charset="0"/>
            </a:endParaRPr>
          </a:p>
          <a:p>
            <a:r>
              <a:rPr lang="en-US" sz="1400" dirty="0">
                <a:latin typeface="+mj-lt"/>
                <a:cs typeface="Times New Roman" pitchFamily="18" charset="0"/>
              </a:rPr>
              <a:t>… </a:t>
            </a:r>
            <a:r>
              <a:rPr lang="tr-TR" sz="1400" dirty="0">
                <a:latin typeface="+mj-lt"/>
                <a:cs typeface="Times New Roman" pitchFamily="18" charset="0"/>
              </a:rPr>
              <a:t>ve gerekiyorsa tedavi planını uygun şekilde değiştir.</a:t>
            </a:r>
            <a:endParaRPr lang="en-US" sz="1400" dirty="0">
              <a:latin typeface="+mj-lt"/>
              <a:cs typeface="Times New Roman" pitchFamily="18" charset="0"/>
            </a:endParaRPr>
          </a:p>
        </p:txBody>
      </p:sp>
      <p:sp>
        <p:nvSpPr>
          <p:cNvPr id="43" name="42 Metin kutusu"/>
          <p:cNvSpPr txBox="1"/>
          <p:nvPr/>
        </p:nvSpPr>
        <p:spPr>
          <a:xfrm>
            <a:off x="3500431" y="3473895"/>
            <a:ext cx="4239921" cy="646331"/>
          </a:xfrm>
          <a:prstGeom prst="rect">
            <a:avLst/>
          </a:prstGeom>
          <a:solidFill>
            <a:schemeClr val="bg1"/>
          </a:solidFill>
          <a:ln w="3175">
            <a:solidFill>
              <a:schemeClr val="tx1"/>
            </a:solidFill>
          </a:ln>
        </p:spPr>
        <p:txBody>
          <a:bodyPr wrap="square" rtlCol="0">
            <a:spAutoFit/>
          </a:bodyPr>
          <a:lstStyle/>
          <a:p>
            <a:pPr>
              <a:buFont typeface="Arial" pitchFamily="34" charset="0"/>
              <a:buChar char="•"/>
            </a:pPr>
            <a:r>
              <a:rPr lang="tr-TR" sz="1400" dirty="0" err="1">
                <a:latin typeface="+mj-lt"/>
                <a:cs typeface="Times New Roman" pitchFamily="18" charset="0"/>
              </a:rPr>
              <a:t>Sitoredüktif</a:t>
            </a:r>
            <a:r>
              <a:rPr lang="tr-TR" sz="1400" dirty="0">
                <a:latin typeface="+mj-lt"/>
                <a:cs typeface="Times New Roman" pitchFamily="18" charset="0"/>
              </a:rPr>
              <a:t> tedaviyi göz önünde bulundur</a:t>
            </a:r>
            <a:r>
              <a:rPr lang="en-US" sz="1400" baseline="30000" dirty="0">
                <a:latin typeface="+mj-lt"/>
                <a:cs typeface="Times New Roman" pitchFamily="18" charset="0"/>
                <a:hlinkClick r:id="rId18"/>
              </a:rPr>
              <a:t>15</a:t>
            </a:r>
            <a:r>
              <a:rPr lang="en-US" sz="1400" baseline="30000" dirty="0">
                <a:latin typeface="+mj-lt"/>
                <a:cs typeface="Times New Roman" pitchFamily="18" charset="0"/>
              </a:rPr>
              <a:t>,</a:t>
            </a:r>
            <a:r>
              <a:rPr lang="en-US" sz="1400" b="1" baseline="30000" dirty="0">
                <a:latin typeface="+mj-lt"/>
                <a:cs typeface="Times New Roman" pitchFamily="18" charset="0"/>
                <a:hlinkClick r:id="" action="ppaction://noaction"/>
              </a:rPr>
              <a:t>16</a:t>
            </a:r>
            <a:r>
              <a:rPr lang="en-US" sz="1400" baseline="30000" dirty="0">
                <a:latin typeface="+mj-lt"/>
                <a:cs typeface="Times New Roman" pitchFamily="18" charset="0"/>
              </a:rPr>
              <a:t>,</a:t>
            </a:r>
            <a:r>
              <a:rPr lang="en-US" sz="1400" baseline="30000" dirty="0">
                <a:latin typeface="+mj-lt"/>
                <a:cs typeface="Times New Roman" pitchFamily="18" charset="0"/>
                <a:hlinkClick r:id="rId19"/>
              </a:rPr>
              <a:t>17</a:t>
            </a:r>
            <a:r>
              <a:rPr lang="en-US" sz="1400" baseline="30000" dirty="0">
                <a:latin typeface="+mj-lt"/>
                <a:cs typeface="Times New Roman" pitchFamily="18" charset="0"/>
              </a:rPr>
              <a:t>,</a:t>
            </a:r>
            <a:r>
              <a:rPr lang="en-US" sz="1400" baseline="30000" dirty="0">
                <a:latin typeface="+mj-lt"/>
                <a:cs typeface="Times New Roman" pitchFamily="18" charset="0"/>
                <a:hlinkClick r:id="rId20"/>
              </a:rPr>
              <a:t>18</a:t>
            </a:r>
            <a:endParaRPr lang="en-US" sz="1400" baseline="30000" dirty="0">
              <a:latin typeface="+mj-lt"/>
              <a:cs typeface="Times New Roman" pitchFamily="18" charset="0"/>
            </a:endParaRPr>
          </a:p>
          <a:p>
            <a:r>
              <a:rPr lang="en-US" sz="1100" dirty="0">
                <a:latin typeface="+mj-lt"/>
                <a:cs typeface="Times New Roman" pitchFamily="18" charset="0"/>
              </a:rPr>
              <a:t>(</a:t>
            </a:r>
            <a:r>
              <a:rPr lang="tr-TR" sz="1100" dirty="0">
                <a:latin typeface="+mj-lt"/>
                <a:cs typeface="Times New Roman" pitchFamily="18" charset="0"/>
              </a:rPr>
              <a:t>klasik risk faktörleri ve </a:t>
            </a:r>
            <a:r>
              <a:rPr lang="tr-TR" sz="1100" dirty="0" err="1">
                <a:latin typeface="+mj-lt"/>
                <a:cs typeface="Times New Roman" pitchFamily="18" charset="0"/>
              </a:rPr>
              <a:t>palyasyona</a:t>
            </a:r>
            <a:r>
              <a:rPr lang="tr-TR" sz="1100" dirty="0">
                <a:latin typeface="+mj-lt"/>
                <a:cs typeface="Times New Roman" pitchFamily="18" charset="0"/>
              </a:rPr>
              <a:t> dirençli semptomlar yokken </a:t>
            </a:r>
            <a:r>
              <a:rPr lang="tr-TR" sz="1100" dirty="0" err="1">
                <a:latin typeface="+mj-lt"/>
                <a:cs typeface="Times New Roman" pitchFamily="18" charset="0"/>
              </a:rPr>
              <a:t>sitoredüktif</a:t>
            </a:r>
            <a:r>
              <a:rPr lang="tr-TR" sz="1100" dirty="0">
                <a:latin typeface="+mj-lt"/>
                <a:cs typeface="Times New Roman" pitchFamily="18" charset="0"/>
              </a:rPr>
              <a:t> tedavi kararı verirken hasta ile birlikte karar verilmelidir</a:t>
            </a:r>
            <a:r>
              <a:rPr lang="en-US" sz="1100" dirty="0">
                <a:latin typeface="+mj-lt"/>
                <a:cs typeface="Times New Roman" pitchFamily="18" charset="0"/>
              </a:rPr>
              <a:t>) </a:t>
            </a:r>
          </a:p>
        </p:txBody>
      </p:sp>
      <p:cxnSp>
        <p:nvCxnSpPr>
          <p:cNvPr id="36" name="35 Düz Ok Bağlayıcısı"/>
          <p:cNvCxnSpPr/>
          <p:nvPr/>
        </p:nvCxnSpPr>
        <p:spPr>
          <a:xfrm rot="5400000">
            <a:off x="3612070" y="4219437"/>
            <a:ext cx="205275" cy="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24 Düz Ok Bağlayıcısı"/>
          <p:cNvCxnSpPr/>
          <p:nvPr/>
        </p:nvCxnSpPr>
        <p:spPr>
          <a:xfrm rot="5400000">
            <a:off x="6965173" y="3365944"/>
            <a:ext cx="21431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29 Düz Ok Bağlayıcısı"/>
          <p:cNvCxnSpPr/>
          <p:nvPr/>
        </p:nvCxnSpPr>
        <p:spPr>
          <a:xfrm rot="5400000">
            <a:off x="3857620" y="3116706"/>
            <a:ext cx="714381"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21 Metin kutusu"/>
          <p:cNvSpPr txBox="1"/>
          <p:nvPr/>
        </p:nvSpPr>
        <p:spPr>
          <a:xfrm>
            <a:off x="6876256" y="6551766"/>
            <a:ext cx="2241319" cy="261610"/>
          </a:xfrm>
          <a:prstGeom prst="rect">
            <a:avLst/>
          </a:prstGeom>
          <a:noFill/>
        </p:spPr>
        <p:txBody>
          <a:bodyPr wrap="none" rtlCol="0">
            <a:spAutoFit/>
          </a:bodyPr>
          <a:lstStyle/>
          <a:p>
            <a:r>
              <a:rPr lang="tr-TR" sz="1100" i="1" dirty="0">
                <a:latin typeface="+mj-lt"/>
              </a:rPr>
              <a:t>Kaynak: </a:t>
            </a:r>
            <a:r>
              <a:rPr lang="tr-TR" sz="1100" i="1" dirty="0" err="1">
                <a:latin typeface="+mj-lt"/>
              </a:rPr>
              <a:t>Turk</a:t>
            </a:r>
            <a:r>
              <a:rPr lang="tr-TR" sz="1100" i="1" dirty="0">
                <a:latin typeface="+mj-lt"/>
              </a:rPr>
              <a:t> J </a:t>
            </a:r>
            <a:r>
              <a:rPr lang="tr-TR" sz="1100" i="1" dirty="0" err="1">
                <a:latin typeface="+mj-lt"/>
              </a:rPr>
              <a:t>Med</a:t>
            </a:r>
            <a:r>
              <a:rPr lang="tr-TR" sz="1100" i="1" dirty="0">
                <a:latin typeface="+mj-lt"/>
              </a:rPr>
              <a:t> </a:t>
            </a:r>
            <a:r>
              <a:rPr lang="tr-TR" sz="1100" i="1" dirty="0" err="1">
                <a:latin typeface="+mj-lt"/>
              </a:rPr>
              <a:t>Sci</a:t>
            </a:r>
            <a:r>
              <a:rPr lang="tr-TR" sz="1100" i="1" dirty="0">
                <a:latin typeface="+mj-lt"/>
              </a:rPr>
              <a:t> 2018;48:698</a:t>
            </a:r>
          </a:p>
        </p:txBody>
      </p:sp>
      <p:sp>
        <p:nvSpPr>
          <p:cNvPr id="35" name="34 Metin kutusu"/>
          <p:cNvSpPr txBox="1"/>
          <p:nvPr/>
        </p:nvSpPr>
        <p:spPr>
          <a:xfrm>
            <a:off x="1259632" y="2879358"/>
            <a:ext cx="3168352" cy="261610"/>
          </a:xfrm>
          <a:prstGeom prst="rect">
            <a:avLst/>
          </a:prstGeom>
          <a:solidFill>
            <a:schemeClr val="bg1"/>
          </a:solidFill>
          <a:ln w="3175">
            <a:solidFill>
              <a:schemeClr val="tx1"/>
            </a:solidFill>
          </a:ln>
        </p:spPr>
        <p:txBody>
          <a:bodyPr wrap="square" rtlCol="0">
            <a:spAutoFit/>
          </a:bodyPr>
          <a:lstStyle/>
          <a:p>
            <a:pPr algn="ctr"/>
            <a:r>
              <a:rPr lang="tr-TR" sz="1100" dirty="0">
                <a:latin typeface="+mj-lt"/>
              </a:rPr>
              <a:t>KV risk faktörlerinin uygun yönetimi</a:t>
            </a:r>
          </a:p>
        </p:txBody>
      </p:sp>
      <p:sp>
        <p:nvSpPr>
          <p:cNvPr id="40" name="39 5-Nokta Yıldız"/>
          <p:cNvSpPr/>
          <p:nvPr/>
        </p:nvSpPr>
        <p:spPr>
          <a:xfrm>
            <a:off x="4932040" y="1556792"/>
            <a:ext cx="432048" cy="432048"/>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24" name="23 Metin kutusu"/>
          <p:cNvSpPr txBox="1"/>
          <p:nvPr/>
        </p:nvSpPr>
        <p:spPr>
          <a:xfrm>
            <a:off x="71406" y="5741275"/>
            <a:ext cx="8858312" cy="830997"/>
          </a:xfrm>
          <a:prstGeom prst="rect">
            <a:avLst/>
          </a:prstGeom>
          <a:noFill/>
        </p:spPr>
        <p:txBody>
          <a:bodyPr wrap="square" rtlCol="0">
            <a:spAutoFit/>
          </a:bodyPr>
          <a:lstStyle/>
          <a:p>
            <a:r>
              <a:rPr lang="en-US" sz="1000" b="1" dirty="0">
                <a:solidFill>
                  <a:srgbClr val="FF0000"/>
                </a:solidFill>
                <a:hlinkClick r:id="rId21"/>
              </a:rPr>
              <a:t>1) N </a:t>
            </a:r>
            <a:r>
              <a:rPr lang="en-US" sz="1000" b="1" dirty="0" err="1">
                <a:solidFill>
                  <a:srgbClr val="FF0000"/>
                </a:solidFill>
                <a:hlinkClick r:id="rId21"/>
              </a:rPr>
              <a:t>Engl</a:t>
            </a:r>
            <a:r>
              <a:rPr lang="en-US" sz="1000" b="1" dirty="0">
                <a:solidFill>
                  <a:srgbClr val="FF0000"/>
                </a:solidFill>
                <a:hlinkClick r:id="rId21"/>
              </a:rPr>
              <a:t> J Med 2013;368:22</a:t>
            </a:r>
            <a:r>
              <a:rPr lang="tr-TR" sz="1000" b="1" dirty="0">
                <a:solidFill>
                  <a:srgbClr val="FF0000"/>
                </a:solidFill>
              </a:rPr>
              <a:t> (CYTO-PV)</a:t>
            </a:r>
            <a:r>
              <a:rPr lang="en-US" sz="900" dirty="0"/>
              <a:t>, </a:t>
            </a:r>
            <a:r>
              <a:rPr lang="en-US" sz="1000" b="1" dirty="0">
                <a:solidFill>
                  <a:srgbClr val="FF0000"/>
                </a:solidFill>
                <a:hlinkClick r:id="rId22"/>
              </a:rPr>
              <a:t>2) N </a:t>
            </a:r>
            <a:r>
              <a:rPr lang="en-US" sz="1000" b="1" dirty="0" err="1">
                <a:solidFill>
                  <a:srgbClr val="FF0000"/>
                </a:solidFill>
                <a:hlinkClick r:id="rId22"/>
              </a:rPr>
              <a:t>Engl</a:t>
            </a:r>
            <a:r>
              <a:rPr lang="en-US" sz="1000" b="1" dirty="0">
                <a:solidFill>
                  <a:srgbClr val="FF0000"/>
                </a:solidFill>
                <a:hlinkClick r:id="rId22"/>
              </a:rPr>
              <a:t> J Med 2004;350:114</a:t>
            </a:r>
            <a:r>
              <a:rPr lang="tr-TR" sz="1000" b="1" dirty="0">
                <a:solidFill>
                  <a:srgbClr val="FF0000"/>
                </a:solidFill>
              </a:rPr>
              <a:t> (ECLAP)</a:t>
            </a:r>
            <a:r>
              <a:rPr lang="en-US" sz="900" dirty="0"/>
              <a:t>, </a:t>
            </a:r>
            <a:r>
              <a:rPr lang="en-US" sz="900" dirty="0">
                <a:hlinkClick r:id="rId2"/>
              </a:rPr>
              <a:t>3) </a:t>
            </a:r>
            <a:r>
              <a:rPr lang="en-US" sz="900" dirty="0" err="1">
                <a:hlinkClick r:id="rId2"/>
              </a:rPr>
              <a:t>Semin</a:t>
            </a:r>
            <a:r>
              <a:rPr lang="en-US" sz="900" dirty="0">
                <a:hlinkClick r:id="rId2"/>
              </a:rPr>
              <a:t> </a:t>
            </a:r>
            <a:r>
              <a:rPr lang="en-US" sz="900" dirty="0" err="1">
                <a:hlinkClick r:id="rId2"/>
              </a:rPr>
              <a:t>Hematol</a:t>
            </a:r>
            <a:r>
              <a:rPr lang="en-US" sz="900" dirty="0">
                <a:hlinkClick r:id="rId2"/>
              </a:rPr>
              <a:t> 1986;23:132</a:t>
            </a:r>
            <a:r>
              <a:rPr lang="en-US" sz="900" dirty="0"/>
              <a:t>, </a:t>
            </a:r>
            <a:r>
              <a:rPr lang="en-US" sz="900" dirty="0">
                <a:hlinkClick r:id="rId4"/>
              </a:rPr>
              <a:t>4) Blood 2014;124:3021</a:t>
            </a:r>
            <a:r>
              <a:rPr lang="en-US" sz="900" dirty="0"/>
              <a:t>, </a:t>
            </a:r>
            <a:r>
              <a:rPr lang="en-US" sz="900" dirty="0">
                <a:hlinkClick r:id="rId5"/>
              </a:rPr>
              <a:t>5) Am J </a:t>
            </a:r>
            <a:r>
              <a:rPr lang="en-US" sz="900" dirty="0" err="1">
                <a:hlinkClick r:id="rId5"/>
              </a:rPr>
              <a:t>Hematol</a:t>
            </a:r>
            <a:r>
              <a:rPr lang="en-US" sz="900" dirty="0">
                <a:hlinkClick r:id="rId5"/>
              </a:rPr>
              <a:t> 2017;92:E5</a:t>
            </a:r>
            <a:r>
              <a:rPr lang="en-US" sz="900" dirty="0"/>
              <a:t>, </a:t>
            </a:r>
            <a:r>
              <a:rPr lang="en-US" sz="900" dirty="0">
                <a:hlinkClick r:id="rId6"/>
              </a:rPr>
              <a:t>6) Blood 2012;120:5128</a:t>
            </a:r>
            <a:r>
              <a:rPr lang="tr-TR" sz="900" dirty="0"/>
              <a:t>, </a:t>
            </a:r>
            <a:r>
              <a:rPr lang="en-US" sz="900" dirty="0">
                <a:hlinkClick r:id="rId7"/>
              </a:rPr>
              <a:t>7) Blood 2007;109:2446</a:t>
            </a:r>
            <a:r>
              <a:rPr lang="en-US" sz="900" dirty="0"/>
              <a:t>, </a:t>
            </a:r>
            <a:r>
              <a:rPr lang="en-US" sz="900" dirty="0">
                <a:hlinkClick r:id="rId8"/>
              </a:rPr>
              <a:t>8) </a:t>
            </a:r>
            <a:r>
              <a:rPr lang="en-US" sz="900" dirty="0" err="1">
                <a:hlinkClick r:id="rId8"/>
              </a:rPr>
              <a:t>Haematologica</a:t>
            </a:r>
            <a:r>
              <a:rPr lang="en-US" sz="900" dirty="0">
                <a:hlinkClick r:id="rId8"/>
              </a:rPr>
              <a:t> 2008;93:372</a:t>
            </a:r>
            <a:r>
              <a:rPr lang="en-US" sz="900" dirty="0"/>
              <a:t>, </a:t>
            </a:r>
            <a:r>
              <a:rPr lang="en-US" sz="900" dirty="0">
                <a:hlinkClick r:id="rId9"/>
              </a:rPr>
              <a:t>9) Ann </a:t>
            </a:r>
            <a:r>
              <a:rPr lang="en-US" sz="900" dirty="0" err="1">
                <a:hlinkClick r:id="rId9"/>
              </a:rPr>
              <a:t>Hematol</a:t>
            </a:r>
            <a:r>
              <a:rPr lang="en-US" sz="900" dirty="0">
                <a:hlinkClick r:id="rId9"/>
              </a:rPr>
              <a:t> 2009;88:967</a:t>
            </a:r>
            <a:r>
              <a:rPr lang="en-US" sz="900" dirty="0"/>
              <a:t>, </a:t>
            </a:r>
            <a:r>
              <a:rPr lang="en-US" sz="900" dirty="0">
                <a:hlinkClick r:id="rId10"/>
              </a:rPr>
              <a:t>10) Blood 2009;114:759</a:t>
            </a:r>
            <a:r>
              <a:rPr lang="en-US" sz="900" dirty="0"/>
              <a:t>, </a:t>
            </a:r>
            <a:r>
              <a:rPr lang="en-US" sz="900" dirty="0">
                <a:hlinkClick r:id="rId11"/>
              </a:rPr>
              <a:t>11) Am J </a:t>
            </a:r>
            <a:r>
              <a:rPr lang="en-US" sz="900" dirty="0" err="1">
                <a:hlinkClick r:id="rId11"/>
              </a:rPr>
              <a:t>Hematol</a:t>
            </a:r>
            <a:r>
              <a:rPr lang="en-US" sz="900" dirty="0">
                <a:hlinkClick r:id="rId11"/>
              </a:rPr>
              <a:t> 2010;85:97</a:t>
            </a:r>
            <a:r>
              <a:rPr lang="en-US" sz="900" dirty="0"/>
              <a:t>, </a:t>
            </a:r>
            <a:r>
              <a:rPr lang="en-US" sz="900" dirty="0">
                <a:hlinkClick r:id="rId15"/>
              </a:rPr>
              <a:t>12) Ann </a:t>
            </a:r>
            <a:r>
              <a:rPr lang="en-US" sz="900" dirty="0" err="1">
                <a:hlinkClick r:id="rId15"/>
              </a:rPr>
              <a:t>Hematol</a:t>
            </a:r>
            <a:r>
              <a:rPr lang="en-US" sz="900" dirty="0">
                <a:hlinkClick r:id="rId15"/>
              </a:rPr>
              <a:t> 2016;95:707</a:t>
            </a:r>
            <a:r>
              <a:rPr lang="tr-TR" sz="900" dirty="0"/>
              <a:t>, </a:t>
            </a:r>
            <a:r>
              <a:rPr lang="en-US" sz="1000" b="1" dirty="0">
                <a:solidFill>
                  <a:srgbClr val="FF0000"/>
                </a:solidFill>
                <a:hlinkClick r:id="rId23"/>
              </a:rPr>
              <a:t>13) Blood 2016;128:479a</a:t>
            </a:r>
            <a:r>
              <a:rPr lang="tr-TR" sz="1000" b="1" dirty="0">
                <a:solidFill>
                  <a:srgbClr val="FF0000"/>
                </a:solidFill>
              </a:rPr>
              <a:t> (MPD-RC 112)</a:t>
            </a:r>
            <a:r>
              <a:rPr lang="en-US" sz="900" dirty="0"/>
              <a:t>, </a:t>
            </a:r>
            <a:r>
              <a:rPr lang="en-US" sz="1000" b="1" dirty="0">
                <a:solidFill>
                  <a:srgbClr val="FF0000"/>
                </a:solidFill>
                <a:hlinkClick r:id="rId24"/>
              </a:rPr>
              <a:t>14) Blood 2017;130:320a</a:t>
            </a:r>
            <a:r>
              <a:rPr lang="tr-TR" sz="1000" b="1" dirty="0">
                <a:solidFill>
                  <a:srgbClr val="FF0000"/>
                </a:solidFill>
              </a:rPr>
              <a:t> </a:t>
            </a:r>
            <a:r>
              <a:rPr lang="tr-TR" sz="900" b="1" dirty="0">
                <a:solidFill>
                  <a:srgbClr val="FF0000"/>
                </a:solidFill>
              </a:rPr>
              <a:t>(PROUD-PV)</a:t>
            </a:r>
            <a:r>
              <a:rPr lang="en-US" sz="900" dirty="0"/>
              <a:t>, </a:t>
            </a:r>
            <a:r>
              <a:rPr lang="en-US" sz="900" dirty="0">
                <a:hlinkClick r:id="rId18"/>
              </a:rPr>
              <a:t>15) Br J </a:t>
            </a:r>
            <a:r>
              <a:rPr lang="en-US" sz="900" dirty="0" err="1">
                <a:hlinkClick r:id="rId18"/>
              </a:rPr>
              <a:t>Haematol</a:t>
            </a:r>
            <a:r>
              <a:rPr lang="en-US" sz="900" dirty="0">
                <a:hlinkClick r:id="rId18"/>
              </a:rPr>
              <a:t> 2016;172:337</a:t>
            </a:r>
            <a:r>
              <a:rPr lang="en-US" sz="900" dirty="0"/>
              <a:t>, </a:t>
            </a:r>
            <a:r>
              <a:rPr lang="en-US" sz="1000" b="1" dirty="0">
                <a:solidFill>
                  <a:srgbClr val="FF0000"/>
                </a:solidFill>
                <a:hlinkClick r:id="rId25"/>
              </a:rPr>
              <a:t>16) </a:t>
            </a:r>
            <a:r>
              <a:rPr lang="en-US" sz="1000" b="1" dirty="0" err="1">
                <a:solidFill>
                  <a:srgbClr val="FF0000"/>
                </a:solidFill>
                <a:hlinkClick r:id="rId25"/>
              </a:rPr>
              <a:t>Leuk</a:t>
            </a:r>
            <a:r>
              <a:rPr lang="en-US" sz="1000" b="1" dirty="0">
                <a:solidFill>
                  <a:srgbClr val="FF0000"/>
                </a:solidFill>
                <a:hlinkClick r:id="rId25"/>
              </a:rPr>
              <a:t> Res 2014;38:1177</a:t>
            </a:r>
            <a:r>
              <a:rPr lang="en-US" sz="900" dirty="0"/>
              <a:t>, </a:t>
            </a:r>
            <a:r>
              <a:rPr lang="en-US" sz="900" dirty="0">
                <a:hlinkClick r:id="rId19"/>
              </a:rPr>
              <a:t>17) Br J </a:t>
            </a:r>
            <a:r>
              <a:rPr lang="en-US" sz="900" dirty="0" err="1">
                <a:hlinkClick r:id="rId19"/>
              </a:rPr>
              <a:t>Haematol</a:t>
            </a:r>
            <a:r>
              <a:rPr lang="en-US" sz="900" dirty="0">
                <a:hlinkClick r:id="rId19"/>
              </a:rPr>
              <a:t> 2017;176:76</a:t>
            </a:r>
            <a:r>
              <a:rPr lang="en-US" sz="900" dirty="0"/>
              <a:t>, </a:t>
            </a:r>
            <a:r>
              <a:rPr lang="en-US" sz="900" dirty="0">
                <a:hlinkClick r:id="rId20"/>
              </a:rPr>
              <a:t>18) Ann </a:t>
            </a:r>
            <a:r>
              <a:rPr lang="en-US" sz="900" dirty="0" err="1">
                <a:hlinkClick r:id="rId20"/>
              </a:rPr>
              <a:t>Hematol</a:t>
            </a:r>
            <a:r>
              <a:rPr lang="en-US" sz="900" dirty="0">
                <a:hlinkClick r:id="rId20"/>
              </a:rPr>
              <a:t> 2000;79:103</a:t>
            </a:r>
            <a:r>
              <a:rPr lang="tr-TR" sz="900" dirty="0"/>
              <a:t>, </a:t>
            </a:r>
            <a:r>
              <a:rPr lang="en-US" sz="900" dirty="0">
                <a:hlinkClick r:id="rId16"/>
              </a:rPr>
              <a:t>19) Blood 2013;121:4778</a:t>
            </a:r>
            <a:r>
              <a:rPr lang="en-US" sz="900" dirty="0"/>
              <a:t>, </a:t>
            </a:r>
            <a:r>
              <a:rPr lang="en-US" sz="900" dirty="0">
                <a:hlinkClick r:id="rId12"/>
              </a:rPr>
              <a:t>20) Cancer 2009;115:5740</a:t>
            </a:r>
            <a:r>
              <a:rPr lang="en-US" sz="900" dirty="0"/>
              <a:t>, </a:t>
            </a:r>
            <a:r>
              <a:rPr lang="en-US" sz="900" dirty="0">
                <a:hlinkClick r:id="rId13"/>
              </a:rPr>
              <a:t>21) Leukemia 2010;24:1574</a:t>
            </a:r>
            <a:r>
              <a:rPr lang="en-US" sz="900" dirty="0"/>
              <a:t>, </a:t>
            </a:r>
            <a:r>
              <a:rPr lang="en-US" sz="900" dirty="0">
                <a:hlinkClick r:id="rId3"/>
              </a:rPr>
              <a:t>22) </a:t>
            </a:r>
            <a:r>
              <a:rPr lang="en-US" sz="900" dirty="0" err="1">
                <a:hlinkClick r:id="rId3"/>
              </a:rPr>
              <a:t>Semin</a:t>
            </a:r>
            <a:r>
              <a:rPr lang="en-US" sz="900" dirty="0">
                <a:hlinkClick r:id="rId3"/>
              </a:rPr>
              <a:t> </a:t>
            </a:r>
            <a:r>
              <a:rPr lang="en-US" sz="900" dirty="0" err="1">
                <a:hlinkClick r:id="rId3"/>
              </a:rPr>
              <a:t>Hematol</a:t>
            </a:r>
            <a:r>
              <a:rPr lang="en-US" sz="900" dirty="0">
                <a:hlinkClick r:id="rId3"/>
              </a:rPr>
              <a:t> 1997;34:17</a:t>
            </a:r>
            <a:r>
              <a:rPr lang="tr-TR" sz="900" dirty="0"/>
              <a:t>, </a:t>
            </a:r>
            <a:r>
              <a:rPr lang="tr-TR" sz="900" dirty="0">
                <a:hlinkClick r:id="rId14"/>
              </a:rPr>
              <a:t>23) </a:t>
            </a:r>
            <a:r>
              <a:rPr lang="tr-TR" sz="900" dirty="0" err="1">
                <a:hlinkClick r:id="rId14"/>
              </a:rPr>
              <a:t>Blood</a:t>
            </a:r>
            <a:r>
              <a:rPr lang="tr-TR" sz="900" dirty="0">
                <a:hlinkClick r:id="rId14"/>
              </a:rPr>
              <a:t> 2021;138(S1):A239</a:t>
            </a:r>
            <a:r>
              <a:rPr lang="tr-TR" sz="900" dirty="0"/>
              <a:t>, </a:t>
            </a:r>
            <a:r>
              <a:rPr lang="tr-TR" sz="900" dirty="0">
                <a:hlinkClick r:id="rId17"/>
              </a:rPr>
              <a:t>24) </a:t>
            </a:r>
            <a:r>
              <a:rPr lang="tr-TR" sz="900" dirty="0" err="1">
                <a:hlinkClick r:id="rId17"/>
              </a:rPr>
              <a:t>Blood</a:t>
            </a:r>
            <a:r>
              <a:rPr lang="tr-TR" sz="900" dirty="0">
                <a:hlinkClick r:id="rId17"/>
              </a:rPr>
              <a:t> 2021;138(S1):A240</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7356931-6BF1-4292-A166-A27751F4CEBF}"/>
              </a:ext>
            </a:extLst>
          </p:cNvPr>
          <p:cNvPicPr>
            <a:picLocks noChangeAspect="1"/>
          </p:cNvPicPr>
          <p:nvPr/>
        </p:nvPicPr>
        <p:blipFill>
          <a:blip r:embed="rId2"/>
          <a:stretch>
            <a:fillRect/>
          </a:stretch>
        </p:blipFill>
        <p:spPr>
          <a:xfrm>
            <a:off x="197768" y="3694154"/>
            <a:ext cx="8748464" cy="1366285"/>
          </a:xfrm>
          <a:prstGeom prst="rect">
            <a:avLst/>
          </a:prstGeom>
        </p:spPr>
      </p:pic>
      <p:pic>
        <p:nvPicPr>
          <p:cNvPr id="6" name="Picture 2">
            <a:extLst>
              <a:ext uri="{FF2B5EF4-FFF2-40B4-BE49-F238E27FC236}">
                <a16:creationId xmlns:a16="http://schemas.microsoft.com/office/drawing/2014/main" id="{F2899B46-0EF1-4B41-98A9-1C20E0F5C8A8}"/>
              </a:ext>
            </a:extLst>
          </p:cNvPr>
          <p:cNvPicPr>
            <a:picLocks noChangeAspect="1" noChangeArrowheads="1"/>
          </p:cNvPicPr>
          <p:nvPr/>
        </p:nvPicPr>
        <p:blipFill>
          <a:blip r:embed="rId3"/>
          <a:srcRect/>
          <a:stretch>
            <a:fillRect/>
          </a:stretch>
        </p:blipFill>
        <p:spPr bwMode="auto">
          <a:xfrm>
            <a:off x="141704" y="908720"/>
            <a:ext cx="3924530" cy="1095717"/>
          </a:xfrm>
          <a:prstGeom prst="rect">
            <a:avLst/>
          </a:prstGeom>
          <a:noFill/>
          <a:ln w="9525">
            <a:solidFill>
              <a:schemeClr val="accent1"/>
            </a:solidFill>
            <a:miter lim="800000"/>
            <a:headEnd/>
            <a:tailEnd/>
          </a:ln>
          <a:effectLst>
            <a:outerShdw blurRad="50800" dist="38100" dir="5400000" algn="t" rotWithShape="0">
              <a:prstClr val="black">
                <a:alpha val="40000"/>
              </a:prstClr>
            </a:outerShdw>
          </a:effectLst>
        </p:spPr>
      </p:pic>
      <p:sp>
        <p:nvSpPr>
          <p:cNvPr id="7" name="6 Metin kutusu">
            <a:extLst>
              <a:ext uri="{FF2B5EF4-FFF2-40B4-BE49-F238E27FC236}">
                <a16:creationId xmlns:a16="http://schemas.microsoft.com/office/drawing/2014/main" id="{26E40195-E3D0-45B0-A404-234767C33563}"/>
              </a:ext>
            </a:extLst>
          </p:cNvPr>
          <p:cNvSpPr txBox="1"/>
          <p:nvPr/>
        </p:nvSpPr>
        <p:spPr>
          <a:xfrm>
            <a:off x="141705" y="2010675"/>
            <a:ext cx="6518527" cy="830997"/>
          </a:xfrm>
          <a:prstGeom prst="rect">
            <a:avLst/>
          </a:prstGeom>
          <a:noFill/>
        </p:spPr>
        <p:txBody>
          <a:bodyPr wrap="square" rtlCol="0">
            <a:spAutoFit/>
          </a:bodyPr>
          <a:lstStyle/>
          <a:p>
            <a:r>
              <a:rPr lang="tr-TR" sz="1600" b="1" dirty="0">
                <a:solidFill>
                  <a:srgbClr val="FF0000"/>
                </a:solidFill>
              </a:rPr>
              <a:t>“</a:t>
            </a:r>
            <a:r>
              <a:rPr lang="tr-TR" sz="1600" b="1" dirty="0" err="1">
                <a:solidFill>
                  <a:srgbClr val="FF0000"/>
                </a:solidFill>
              </a:rPr>
              <a:t>Polisitemi</a:t>
            </a:r>
            <a:r>
              <a:rPr lang="tr-TR" sz="1600" b="1" dirty="0">
                <a:solidFill>
                  <a:srgbClr val="FF0000"/>
                </a:solidFill>
              </a:rPr>
              <a:t> </a:t>
            </a:r>
            <a:r>
              <a:rPr lang="tr-TR" sz="1600" b="1" dirty="0" err="1">
                <a:solidFill>
                  <a:srgbClr val="FF0000"/>
                </a:solidFill>
              </a:rPr>
              <a:t>veralı</a:t>
            </a:r>
            <a:r>
              <a:rPr lang="tr-TR" sz="1600" b="1" dirty="0">
                <a:solidFill>
                  <a:srgbClr val="FF0000"/>
                </a:solidFill>
              </a:rPr>
              <a:t> hastalarda </a:t>
            </a:r>
            <a:r>
              <a:rPr lang="tr-TR" sz="1600" b="1" dirty="0" err="1">
                <a:solidFill>
                  <a:srgbClr val="FF0000"/>
                </a:solidFill>
              </a:rPr>
              <a:t>hematokrit</a:t>
            </a:r>
            <a:r>
              <a:rPr lang="tr-TR" sz="1600" b="1" dirty="0">
                <a:solidFill>
                  <a:srgbClr val="FF0000"/>
                </a:solidFill>
              </a:rPr>
              <a:t> hedefi </a:t>
            </a:r>
          </a:p>
          <a:p>
            <a:r>
              <a:rPr lang="tr-TR" sz="1600" b="1" dirty="0">
                <a:solidFill>
                  <a:srgbClr val="FF0000"/>
                </a:solidFill>
              </a:rPr>
              <a:t>&lt; %45 olanlar </a:t>
            </a:r>
            <a:r>
              <a:rPr lang="tr-TR" sz="1600" b="1" dirty="0" err="1">
                <a:solidFill>
                  <a:srgbClr val="FF0000"/>
                </a:solidFill>
              </a:rPr>
              <a:t>hematokrit</a:t>
            </a:r>
            <a:r>
              <a:rPr lang="tr-TR" sz="1600" b="1" dirty="0">
                <a:solidFill>
                  <a:srgbClr val="FF0000"/>
                </a:solidFill>
              </a:rPr>
              <a:t> hedefi %45 ila %50 olanlara göre önemli ölçüde daha düşük </a:t>
            </a:r>
            <a:r>
              <a:rPr lang="tr-TR" sz="1600" b="1" dirty="0" err="1">
                <a:solidFill>
                  <a:srgbClr val="FF0000"/>
                </a:solidFill>
              </a:rPr>
              <a:t>kardiyovasküler</a:t>
            </a:r>
            <a:r>
              <a:rPr lang="tr-TR" sz="1600" b="1" dirty="0">
                <a:solidFill>
                  <a:srgbClr val="FF0000"/>
                </a:solidFill>
              </a:rPr>
              <a:t> ölüm ve majör </a:t>
            </a:r>
            <a:r>
              <a:rPr lang="tr-TR" sz="1600" b="1" dirty="0" err="1">
                <a:solidFill>
                  <a:srgbClr val="FF0000"/>
                </a:solidFill>
              </a:rPr>
              <a:t>tromboz</a:t>
            </a:r>
            <a:r>
              <a:rPr lang="tr-TR" sz="1600" b="1" dirty="0">
                <a:solidFill>
                  <a:srgbClr val="FF0000"/>
                </a:solidFill>
              </a:rPr>
              <a:t> oranına sahipti.”</a:t>
            </a:r>
          </a:p>
        </p:txBody>
      </p:sp>
      <p:sp>
        <p:nvSpPr>
          <p:cNvPr id="8" name="8 Dikdörtgen">
            <a:extLst>
              <a:ext uri="{FF2B5EF4-FFF2-40B4-BE49-F238E27FC236}">
                <a16:creationId xmlns:a16="http://schemas.microsoft.com/office/drawing/2014/main" id="{5948FEBD-B584-4DB6-95CA-2C52866EF339}"/>
              </a:ext>
            </a:extLst>
          </p:cNvPr>
          <p:cNvSpPr/>
          <p:nvPr/>
        </p:nvSpPr>
        <p:spPr>
          <a:xfrm>
            <a:off x="141704" y="3933056"/>
            <a:ext cx="8750776" cy="576063"/>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77917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EC1DFD7D-0C38-42A3-8651-ED293EEE5CD4}"/>
              </a:ext>
            </a:extLst>
          </p:cNvPr>
          <p:cNvPicPr>
            <a:picLocks noGrp="1" noChangeAspect="1"/>
          </p:cNvPicPr>
          <p:nvPr>
            <p:ph idx="1"/>
          </p:nvPr>
        </p:nvPicPr>
        <p:blipFill>
          <a:blip r:embed="rId2"/>
          <a:stretch>
            <a:fillRect/>
          </a:stretch>
        </p:blipFill>
        <p:spPr>
          <a:xfrm>
            <a:off x="107504" y="2432567"/>
            <a:ext cx="8839074" cy="1296144"/>
          </a:xfrm>
          <a:prstGeom prst="rect">
            <a:avLst/>
          </a:prstGeom>
          <a:ln>
            <a:solidFill>
              <a:schemeClr val="accent1"/>
            </a:solidFill>
          </a:ln>
        </p:spPr>
      </p:pic>
      <p:pic>
        <p:nvPicPr>
          <p:cNvPr id="8" name="Picture 4">
            <a:extLst>
              <a:ext uri="{FF2B5EF4-FFF2-40B4-BE49-F238E27FC236}">
                <a16:creationId xmlns:a16="http://schemas.microsoft.com/office/drawing/2014/main" id="{FB8D2686-CC9E-4183-9255-B776C250B937}"/>
              </a:ext>
            </a:extLst>
          </p:cNvPr>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3851920" y="3800769"/>
            <a:ext cx="4714908" cy="1140449"/>
          </a:xfrm>
          <a:prstGeom prst="rect">
            <a:avLst/>
          </a:prstGeom>
          <a:noFill/>
          <a:ln w="3175">
            <a:solidFill>
              <a:schemeClr val="accent1"/>
            </a:solidFill>
            <a:miter lim="800000"/>
            <a:headEnd/>
            <a:tailEnd/>
          </a:ln>
          <a:effectLst/>
        </p:spPr>
      </p:pic>
      <p:pic>
        <p:nvPicPr>
          <p:cNvPr id="9" name="Picture 2">
            <a:extLst>
              <a:ext uri="{FF2B5EF4-FFF2-40B4-BE49-F238E27FC236}">
                <a16:creationId xmlns:a16="http://schemas.microsoft.com/office/drawing/2014/main" id="{0687E2E5-453F-45A9-9DC0-E2A7FD8A34CD}"/>
              </a:ext>
            </a:extLst>
          </p:cNvPr>
          <p:cNvPicPr>
            <a:picLocks noChangeAspect="1" noChangeArrowheads="1"/>
          </p:cNvPicPr>
          <p:nvPr/>
        </p:nvPicPr>
        <p:blipFill>
          <a:blip r:embed="rId4"/>
          <a:srcRect/>
          <a:stretch>
            <a:fillRect/>
          </a:stretch>
        </p:blipFill>
        <p:spPr bwMode="auto">
          <a:xfrm>
            <a:off x="2843808" y="984873"/>
            <a:ext cx="5643602" cy="1339682"/>
          </a:xfrm>
          <a:prstGeom prst="rect">
            <a:avLst/>
          </a:prstGeom>
          <a:noFill/>
          <a:ln w="9525">
            <a:solidFill>
              <a:schemeClr val="accent1"/>
            </a:solidFill>
            <a:miter lim="800000"/>
            <a:headEnd/>
            <a:tailEnd/>
          </a:ln>
          <a:effectLst>
            <a:outerShdw blurRad="50800" dist="38100" dir="5400000" algn="t" rotWithShape="0">
              <a:prstClr val="black">
                <a:alpha val="40000"/>
              </a:prstClr>
            </a:outerShdw>
          </a:effectLst>
        </p:spPr>
      </p:pic>
      <p:sp>
        <p:nvSpPr>
          <p:cNvPr id="6" name="8 Dikdörtgen">
            <a:extLst>
              <a:ext uri="{FF2B5EF4-FFF2-40B4-BE49-F238E27FC236}">
                <a16:creationId xmlns:a16="http://schemas.microsoft.com/office/drawing/2014/main" id="{2F159CD5-B3C0-48EE-B9D4-BAE0F4E3CD4C}"/>
              </a:ext>
            </a:extLst>
          </p:cNvPr>
          <p:cNvSpPr/>
          <p:nvPr/>
        </p:nvSpPr>
        <p:spPr>
          <a:xfrm>
            <a:off x="107504" y="2648591"/>
            <a:ext cx="8750776" cy="72008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 name="Düz Ok Bağlayıcısı 2">
            <a:extLst>
              <a:ext uri="{FF2B5EF4-FFF2-40B4-BE49-F238E27FC236}">
                <a16:creationId xmlns:a16="http://schemas.microsoft.com/office/drawing/2014/main" id="{7D3C0D2A-70FD-4707-B914-C920645BAFFD}"/>
              </a:ext>
            </a:extLst>
          </p:cNvPr>
          <p:cNvCxnSpPr>
            <a:cxnSpLocks/>
          </p:cNvCxnSpPr>
          <p:nvPr/>
        </p:nvCxnSpPr>
        <p:spPr>
          <a:xfrm flipV="1">
            <a:off x="6444208" y="2276873"/>
            <a:ext cx="0" cy="2160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a:extLst>
              <a:ext uri="{FF2B5EF4-FFF2-40B4-BE49-F238E27FC236}">
                <a16:creationId xmlns:a16="http://schemas.microsoft.com/office/drawing/2014/main" id="{5B1F88A0-BA1C-44DA-8356-2166761E43D7}"/>
              </a:ext>
            </a:extLst>
          </p:cNvPr>
          <p:cNvCxnSpPr>
            <a:cxnSpLocks/>
          </p:cNvCxnSpPr>
          <p:nvPr/>
        </p:nvCxnSpPr>
        <p:spPr>
          <a:xfrm>
            <a:off x="5868144" y="3501008"/>
            <a:ext cx="0" cy="2997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3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1414"/>
            <a:ext cx="8229600" cy="571504"/>
          </a:xfrm>
        </p:spPr>
        <p:txBody>
          <a:bodyPr>
            <a:noAutofit/>
          </a:bodyPr>
          <a:lstStyle/>
          <a:p>
            <a:r>
              <a:rPr lang="tr-TR" sz="3200" b="1" dirty="0"/>
              <a:t>SEMPTOM YÖNETİMİ</a:t>
            </a:r>
          </a:p>
        </p:txBody>
      </p:sp>
      <p:graphicFrame>
        <p:nvGraphicFramePr>
          <p:cNvPr id="4" name="3 Tablo"/>
          <p:cNvGraphicFramePr>
            <a:graphicFrameLocks noGrp="1"/>
          </p:cNvGraphicFramePr>
          <p:nvPr/>
        </p:nvGraphicFramePr>
        <p:xfrm>
          <a:off x="357158" y="857232"/>
          <a:ext cx="8358246" cy="4705974"/>
        </p:xfrm>
        <a:graphic>
          <a:graphicData uri="http://schemas.openxmlformats.org/drawingml/2006/table">
            <a:tbl>
              <a:tblPr firstRow="1" bandRow="1">
                <a:tableStyleId>{5940675A-B579-460E-94D1-54222C63F5DA}</a:tableStyleId>
              </a:tblPr>
              <a:tblGrid>
                <a:gridCol w="3786214">
                  <a:extLst>
                    <a:ext uri="{9D8B030D-6E8A-4147-A177-3AD203B41FA5}">
                      <a16:colId xmlns:a16="http://schemas.microsoft.com/office/drawing/2014/main" val="20000"/>
                    </a:ext>
                  </a:extLst>
                </a:gridCol>
                <a:gridCol w="4572032">
                  <a:extLst>
                    <a:ext uri="{9D8B030D-6E8A-4147-A177-3AD203B41FA5}">
                      <a16:colId xmlns:a16="http://schemas.microsoft.com/office/drawing/2014/main" val="20001"/>
                    </a:ext>
                  </a:extLst>
                </a:gridCol>
              </a:tblGrid>
              <a:tr h="276822">
                <a:tc>
                  <a:txBody>
                    <a:bodyPr/>
                    <a:lstStyle/>
                    <a:p>
                      <a:r>
                        <a:rPr lang="tr-TR" sz="1200" b="1" dirty="0">
                          <a:solidFill>
                            <a:srgbClr val="FF0000"/>
                          </a:solidFill>
                        </a:rPr>
                        <a:t>SEMPTOMLAR</a:t>
                      </a:r>
                    </a:p>
                  </a:txBody>
                  <a:tcPr/>
                </a:tc>
                <a:tc>
                  <a:txBody>
                    <a:bodyPr/>
                    <a:lstStyle/>
                    <a:p>
                      <a:r>
                        <a:rPr lang="tr-TR" sz="1200" b="1" dirty="0">
                          <a:solidFill>
                            <a:srgbClr val="FF0000"/>
                          </a:solidFill>
                        </a:rPr>
                        <a:t>FAYDALI</a:t>
                      </a:r>
                      <a:r>
                        <a:rPr lang="tr-TR" sz="1200" b="1" baseline="0" dirty="0">
                          <a:solidFill>
                            <a:srgbClr val="FF0000"/>
                          </a:solidFill>
                        </a:rPr>
                        <a:t> TEDAVİLER</a:t>
                      </a:r>
                      <a:endParaRPr lang="tr-TR" sz="1200" b="1" dirty="0">
                        <a:solidFill>
                          <a:srgbClr val="FF0000"/>
                        </a:solidFill>
                      </a:endParaRPr>
                    </a:p>
                  </a:txBody>
                  <a:tcPr/>
                </a:tc>
                <a:extLst>
                  <a:ext uri="{0D108BD9-81ED-4DB2-BD59-A6C34878D82A}">
                    <a16:rowId xmlns:a16="http://schemas.microsoft.com/office/drawing/2014/main" val="10000"/>
                  </a:ext>
                </a:extLst>
              </a:tr>
              <a:tr h="276822">
                <a:tc>
                  <a:txBody>
                    <a:bodyPr/>
                    <a:lstStyle/>
                    <a:p>
                      <a:pPr>
                        <a:buFont typeface="Arial" pitchFamily="34" charset="0"/>
                        <a:buChar char="•"/>
                      </a:pPr>
                      <a:r>
                        <a:rPr lang="tr-TR" sz="1200" b="1" dirty="0" err="1">
                          <a:solidFill>
                            <a:srgbClr val="FF0000"/>
                          </a:solidFill>
                        </a:rPr>
                        <a:t>Sitokin</a:t>
                      </a:r>
                      <a:r>
                        <a:rPr lang="tr-TR" sz="1200" b="1" dirty="0">
                          <a:solidFill>
                            <a:srgbClr val="FF0000"/>
                          </a:solidFill>
                        </a:rPr>
                        <a:t> semptomları</a:t>
                      </a:r>
                    </a:p>
                  </a:txBody>
                  <a:tcPr/>
                </a:tc>
                <a:tc>
                  <a:txBody>
                    <a:bodyPr/>
                    <a:lstStyle/>
                    <a:p>
                      <a:pPr>
                        <a:buFont typeface="Arial" pitchFamily="34" charset="0"/>
                        <a:buChar char="•"/>
                      </a:pPr>
                      <a:endParaRPr lang="tr-TR" sz="1200" dirty="0"/>
                    </a:p>
                  </a:txBody>
                  <a:tcPr/>
                </a:tc>
                <a:extLst>
                  <a:ext uri="{0D108BD9-81ED-4DB2-BD59-A6C34878D82A}">
                    <a16:rowId xmlns:a16="http://schemas.microsoft.com/office/drawing/2014/main" val="10001"/>
                  </a:ext>
                </a:extLst>
              </a:tr>
              <a:tr h="276822">
                <a:tc>
                  <a:txBody>
                    <a:bodyPr/>
                    <a:lstStyle/>
                    <a:p>
                      <a:pPr>
                        <a:buFont typeface="Arial" pitchFamily="34" charset="0"/>
                        <a:buNone/>
                      </a:pPr>
                      <a:r>
                        <a:rPr lang="tr-TR" sz="1200" dirty="0"/>
                        <a:t>     ---Halsizlik</a:t>
                      </a:r>
                    </a:p>
                  </a:txBody>
                  <a:tcPr/>
                </a:tc>
                <a:tc>
                  <a:txBody>
                    <a:bodyPr/>
                    <a:lstStyle/>
                    <a:p>
                      <a:pPr>
                        <a:buFont typeface="Arial" pitchFamily="34" charset="0"/>
                        <a:buNone/>
                      </a:pPr>
                      <a:r>
                        <a:rPr lang="tr-TR" sz="1200" dirty="0" err="1"/>
                        <a:t>Sitoredüktif</a:t>
                      </a:r>
                      <a:r>
                        <a:rPr lang="tr-TR" sz="1200" dirty="0"/>
                        <a:t> tedavi</a:t>
                      </a:r>
                    </a:p>
                  </a:txBody>
                  <a:tcPr/>
                </a:tc>
                <a:extLst>
                  <a:ext uri="{0D108BD9-81ED-4DB2-BD59-A6C34878D82A}">
                    <a16:rowId xmlns:a16="http://schemas.microsoft.com/office/drawing/2014/main" val="10002"/>
                  </a:ext>
                </a:extLst>
              </a:tr>
              <a:tr h="276822">
                <a:tc>
                  <a:txBody>
                    <a:bodyPr/>
                    <a:lstStyle/>
                    <a:p>
                      <a:pPr>
                        <a:buFont typeface="Arial" pitchFamily="34" charset="0"/>
                        <a:buNone/>
                      </a:pPr>
                      <a:r>
                        <a:rPr lang="tr-TR" sz="1200" dirty="0"/>
                        <a:t>     ---Kaşıntı</a:t>
                      </a:r>
                    </a:p>
                  </a:txBody>
                  <a:tcPr/>
                </a:tc>
                <a:tc>
                  <a:txBody>
                    <a:bodyPr/>
                    <a:lstStyle/>
                    <a:p>
                      <a:pPr>
                        <a:buFont typeface="Arial" pitchFamily="34" charset="0"/>
                        <a:buNone/>
                      </a:pPr>
                      <a:r>
                        <a:rPr lang="tr-TR" sz="1200" baseline="0" dirty="0" err="1"/>
                        <a:t>Sitoredüktif</a:t>
                      </a:r>
                      <a:r>
                        <a:rPr lang="tr-TR" sz="1200" baseline="0" dirty="0"/>
                        <a:t> tedavi </a:t>
                      </a:r>
                      <a:r>
                        <a:rPr lang="tr-TR" sz="1200" b="0" i="1" baseline="0" dirty="0">
                          <a:solidFill>
                            <a:srgbClr val="002060"/>
                          </a:solidFill>
                        </a:rPr>
                        <a:t>(</a:t>
                      </a:r>
                      <a:r>
                        <a:rPr lang="tr-TR" sz="1200" b="0" i="1" baseline="0" dirty="0" err="1">
                          <a:solidFill>
                            <a:srgbClr val="002060"/>
                          </a:solidFill>
                        </a:rPr>
                        <a:t>ruxolitinib</a:t>
                      </a:r>
                      <a:r>
                        <a:rPr lang="tr-TR" sz="1200" b="0" i="1" baseline="0" dirty="0">
                          <a:solidFill>
                            <a:srgbClr val="002060"/>
                          </a:solidFill>
                        </a:rPr>
                        <a:t> &gt; HU)</a:t>
                      </a:r>
                      <a:r>
                        <a:rPr lang="tr-TR" sz="1200" b="0" i="0" baseline="0" dirty="0">
                          <a:solidFill>
                            <a:srgbClr val="002060"/>
                          </a:solidFill>
                        </a:rPr>
                        <a:t>*</a:t>
                      </a:r>
                      <a:r>
                        <a:rPr lang="tr-TR" sz="1200" dirty="0"/>
                        <a:t>, </a:t>
                      </a:r>
                      <a:r>
                        <a:rPr lang="tr-TR" sz="1200" u="sng" dirty="0">
                          <a:solidFill>
                            <a:srgbClr val="FF0000"/>
                          </a:solidFill>
                        </a:rPr>
                        <a:t>SSRI</a:t>
                      </a:r>
                    </a:p>
                  </a:txBody>
                  <a:tcPr/>
                </a:tc>
                <a:extLst>
                  <a:ext uri="{0D108BD9-81ED-4DB2-BD59-A6C34878D82A}">
                    <a16:rowId xmlns:a16="http://schemas.microsoft.com/office/drawing/2014/main" val="10003"/>
                  </a:ext>
                </a:extLst>
              </a:tr>
              <a:tr h="276822">
                <a:tc>
                  <a:txBody>
                    <a:bodyPr/>
                    <a:lstStyle/>
                    <a:p>
                      <a:pPr>
                        <a:buFont typeface="Arial" pitchFamily="34" charset="0"/>
                        <a:buNone/>
                      </a:pPr>
                      <a:r>
                        <a:rPr lang="tr-TR" sz="1200" dirty="0"/>
                        <a:t>     ---Çok terleme</a:t>
                      </a:r>
                    </a:p>
                  </a:txBody>
                  <a:tcPr/>
                </a:tc>
                <a:tc>
                  <a:txBody>
                    <a:bodyPr/>
                    <a:lstStyle/>
                    <a:p>
                      <a:pPr>
                        <a:buFont typeface="Arial" pitchFamily="34" charset="0"/>
                        <a:buNone/>
                      </a:pPr>
                      <a:r>
                        <a:rPr lang="tr-TR" sz="1200" dirty="0" err="1"/>
                        <a:t>Sitoredüktif</a:t>
                      </a:r>
                      <a:r>
                        <a:rPr lang="tr-TR" sz="1200" dirty="0"/>
                        <a:t> tedavi</a:t>
                      </a:r>
                    </a:p>
                  </a:txBody>
                  <a:tcPr/>
                </a:tc>
                <a:extLst>
                  <a:ext uri="{0D108BD9-81ED-4DB2-BD59-A6C34878D82A}">
                    <a16:rowId xmlns:a16="http://schemas.microsoft.com/office/drawing/2014/main" val="10004"/>
                  </a:ext>
                </a:extLst>
              </a:tr>
              <a:tr h="276822">
                <a:tc>
                  <a:txBody>
                    <a:bodyPr/>
                    <a:lstStyle/>
                    <a:p>
                      <a:pPr>
                        <a:buFont typeface="Arial" pitchFamily="34" charset="0"/>
                        <a:buNone/>
                      </a:pPr>
                      <a:r>
                        <a:rPr lang="tr-TR" sz="1200" dirty="0"/>
                        <a:t>     ---Kilo kaybı</a:t>
                      </a:r>
                    </a:p>
                  </a:txBody>
                  <a:tcPr/>
                </a:tc>
                <a:tc>
                  <a:txBody>
                    <a:bodyPr/>
                    <a:lstStyle/>
                    <a:p>
                      <a:pPr>
                        <a:buFont typeface="Arial" pitchFamily="34" charset="0"/>
                        <a:buNone/>
                      </a:pPr>
                      <a:r>
                        <a:rPr lang="tr-TR" sz="1200"/>
                        <a:t>Sitoredüktif tedavi</a:t>
                      </a:r>
                      <a:endParaRPr lang="tr-TR" sz="1200" dirty="0"/>
                    </a:p>
                  </a:txBody>
                  <a:tcPr/>
                </a:tc>
                <a:extLst>
                  <a:ext uri="{0D108BD9-81ED-4DB2-BD59-A6C34878D82A}">
                    <a16:rowId xmlns:a16="http://schemas.microsoft.com/office/drawing/2014/main" val="10005"/>
                  </a:ext>
                </a:extLst>
              </a:tr>
              <a:tr h="276822">
                <a:tc>
                  <a:txBody>
                    <a:bodyPr/>
                    <a:lstStyle/>
                    <a:p>
                      <a:pPr>
                        <a:buFont typeface="Arial" pitchFamily="34" charset="0"/>
                        <a:buNone/>
                      </a:pPr>
                      <a:r>
                        <a:rPr lang="tr-TR" sz="1200" dirty="0"/>
                        <a:t>     ---Ateş</a:t>
                      </a:r>
                    </a:p>
                  </a:txBody>
                  <a:tcPr/>
                </a:tc>
                <a:tc>
                  <a:txBody>
                    <a:bodyPr/>
                    <a:lstStyle/>
                    <a:p>
                      <a:pPr>
                        <a:buFont typeface="Arial" pitchFamily="34" charset="0"/>
                        <a:buNone/>
                      </a:pPr>
                      <a:r>
                        <a:rPr lang="tr-TR" sz="1200" dirty="0" err="1"/>
                        <a:t>Sitoredüktif</a:t>
                      </a:r>
                      <a:r>
                        <a:rPr lang="tr-TR" sz="1200" dirty="0"/>
                        <a:t> tedavi</a:t>
                      </a:r>
                    </a:p>
                  </a:txBody>
                  <a:tcPr/>
                </a:tc>
                <a:extLst>
                  <a:ext uri="{0D108BD9-81ED-4DB2-BD59-A6C34878D82A}">
                    <a16:rowId xmlns:a16="http://schemas.microsoft.com/office/drawing/2014/main" val="10006"/>
                  </a:ext>
                </a:extLst>
              </a:tr>
              <a:tr h="276822">
                <a:tc>
                  <a:txBody>
                    <a:bodyPr/>
                    <a:lstStyle/>
                    <a:p>
                      <a:pPr>
                        <a:buFont typeface="Arial" pitchFamily="34" charset="0"/>
                        <a:buChar char="•"/>
                      </a:pPr>
                      <a:r>
                        <a:rPr lang="tr-TR" sz="1200" b="1" dirty="0" err="1">
                          <a:solidFill>
                            <a:srgbClr val="FF0000"/>
                          </a:solidFill>
                        </a:rPr>
                        <a:t>Mikrovasküler</a:t>
                      </a:r>
                      <a:r>
                        <a:rPr lang="tr-TR" sz="1200" b="1" dirty="0">
                          <a:solidFill>
                            <a:srgbClr val="FF0000"/>
                          </a:solidFill>
                        </a:rPr>
                        <a:t>-</a:t>
                      </a:r>
                      <a:r>
                        <a:rPr lang="tr-TR" sz="1200" b="1" dirty="0" err="1">
                          <a:solidFill>
                            <a:srgbClr val="FF0000"/>
                          </a:solidFill>
                        </a:rPr>
                        <a:t>hiperviskozite</a:t>
                      </a:r>
                      <a:r>
                        <a:rPr lang="tr-TR" sz="1200" b="1" dirty="0">
                          <a:solidFill>
                            <a:srgbClr val="FF0000"/>
                          </a:solidFill>
                        </a:rPr>
                        <a:t> semptomları</a:t>
                      </a:r>
                    </a:p>
                  </a:txBody>
                  <a:tcPr/>
                </a:tc>
                <a:tc>
                  <a:txBody>
                    <a:bodyPr/>
                    <a:lstStyle/>
                    <a:p>
                      <a:pPr>
                        <a:buFont typeface="Arial" pitchFamily="34" charset="0"/>
                        <a:buChar char="•"/>
                      </a:pPr>
                      <a:endParaRPr lang="tr-TR" sz="1200" dirty="0"/>
                    </a:p>
                  </a:txBody>
                  <a:tcPr/>
                </a:tc>
                <a:extLst>
                  <a:ext uri="{0D108BD9-81ED-4DB2-BD59-A6C34878D82A}">
                    <a16:rowId xmlns:a16="http://schemas.microsoft.com/office/drawing/2014/main" val="10007"/>
                  </a:ext>
                </a:extLst>
              </a:tr>
              <a:tr h="276822">
                <a:tc>
                  <a:txBody>
                    <a:bodyPr/>
                    <a:lstStyle/>
                    <a:p>
                      <a:pPr>
                        <a:buFont typeface="Arial" pitchFamily="34" charset="0"/>
                        <a:buNone/>
                      </a:pPr>
                      <a:r>
                        <a:rPr lang="tr-TR" sz="1200" dirty="0"/>
                        <a:t>     ---</a:t>
                      </a:r>
                      <a:r>
                        <a:rPr lang="tr-TR" sz="1200" dirty="0" err="1"/>
                        <a:t>Başağrısı</a:t>
                      </a:r>
                      <a:endParaRPr lang="tr-TR" sz="1200" dirty="0"/>
                    </a:p>
                  </a:txBody>
                  <a:tcPr/>
                </a:tc>
                <a:tc>
                  <a:txBody>
                    <a:bodyPr/>
                    <a:lstStyle/>
                    <a:p>
                      <a:pPr>
                        <a:buFont typeface="Arial" pitchFamily="34" charset="0"/>
                        <a:buNone/>
                      </a:pPr>
                      <a:r>
                        <a:rPr lang="tr-TR" sz="1200" dirty="0" err="1"/>
                        <a:t>Sitoredüktif</a:t>
                      </a:r>
                      <a:r>
                        <a:rPr lang="tr-TR" sz="1200" dirty="0"/>
                        <a:t> tedavi </a:t>
                      </a:r>
                      <a:r>
                        <a:rPr lang="tr-TR" sz="1200" i="1" dirty="0">
                          <a:solidFill>
                            <a:srgbClr val="002060"/>
                          </a:solidFill>
                        </a:rPr>
                        <a:t>(IFN-alfa&gt;HU)</a:t>
                      </a:r>
                      <a:r>
                        <a:rPr lang="tr-TR" sz="1200" i="0" dirty="0"/>
                        <a:t>**</a:t>
                      </a:r>
                      <a:endParaRPr lang="tr-TR" sz="1200" dirty="0"/>
                    </a:p>
                  </a:txBody>
                  <a:tcPr/>
                </a:tc>
                <a:extLst>
                  <a:ext uri="{0D108BD9-81ED-4DB2-BD59-A6C34878D82A}">
                    <a16:rowId xmlns:a16="http://schemas.microsoft.com/office/drawing/2014/main" val="10008"/>
                  </a:ext>
                </a:extLst>
              </a:tr>
              <a:tr h="276822">
                <a:tc>
                  <a:txBody>
                    <a:bodyPr/>
                    <a:lstStyle/>
                    <a:p>
                      <a:pPr>
                        <a:buFont typeface="Arial" pitchFamily="34" charset="0"/>
                        <a:buNone/>
                      </a:pPr>
                      <a:r>
                        <a:rPr lang="tr-TR" sz="1200" dirty="0"/>
                        <a:t>     ---Sersemlik</a:t>
                      </a:r>
                    </a:p>
                  </a:txBody>
                  <a:tcPr/>
                </a:tc>
                <a:tc>
                  <a:txBody>
                    <a:bodyPr/>
                    <a:lstStyle/>
                    <a:p>
                      <a:pPr>
                        <a:buFont typeface="Arial" pitchFamily="34" charset="0"/>
                        <a:buNone/>
                      </a:pPr>
                      <a:r>
                        <a:rPr lang="tr-TR" sz="1200" dirty="0" err="1"/>
                        <a:t>Sitoredüktif</a:t>
                      </a:r>
                      <a:r>
                        <a:rPr lang="tr-TR" sz="1200" dirty="0"/>
                        <a:t> tedavi</a:t>
                      </a:r>
                    </a:p>
                  </a:txBody>
                  <a:tcPr/>
                </a:tc>
                <a:extLst>
                  <a:ext uri="{0D108BD9-81ED-4DB2-BD59-A6C34878D82A}">
                    <a16:rowId xmlns:a16="http://schemas.microsoft.com/office/drawing/2014/main" val="10009"/>
                  </a:ext>
                </a:extLst>
              </a:tr>
              <a:tr h="276822">
                <a:tc>
                  <a:txBody>
                    <a:bodyPr/>
                    <a:lstStyle/>
                    <a:p>
                      <a:pPr>
                        <a:buFont typeface="Arial" pitchFamily="34" charset="0"/>
                        <a:buNone/>
                      </a:pPr>
                      <a:r>
                        <a:rPr lang="tr-TR" sz="1200" dirty="0"/>
                        <a:t>     ---Geçici görme bozuklukları</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sz="1200" u="sng" dirty="0">
                          <a:solidFill>
                            <a:srgbClr val="FF0000"/>
                          </a:solidFill>
                        </a:rPr>
                        <a:t>Aspirin</a:t>
                      </a:r>
                      <a:r>
                        <a:rPr lang="tr-TR" sz="1200" dirty="0"/>
                        <a:t>, </a:t>
                      </a:r>
                      <a:r>
                        <a:rPr lang="tr-TR" sz="1200" dirty="0" err="1"/>
                        <a:t>sitoredüktif</a:t>
                      </a:r>
                      <a:r>
                        <a:rPr lang="tr-TR" sz="1200" dirty="0"/>
                        <a:t> tedavi</a:t>
                      </a:r>
                    </a:p>
                  </a:txBody>
                  <a:tcPr/>
                </a:tc>
                <a:extLst>
                  <a:ext uri="{0D108BD9-81ED-4DB2-BD59-A6C34878D82A}">
                    <a16:rowId xmlns:a16="http://schemas.microsoft.com/office/drawing/2014/main" val="10010"/>
                  </a:ext>
                </a:extLst>
              </a:tr>
              <a:tr h="276822">
                <a:tc>
                  <a:txBody>
                    <a:bodyPr/>
                    <a:lstStyle/>
                    <a:p>
                      <a:pPr>
                        <a:buFont typeface="Arial" pitchFamily="34" charset="0"/>
                        <a:buNone/>
                      </a:pPr>
                      <a:r>
                        <a:rPr lang="tr-TR" sz="1200" dirty="0"/>
                        <a:t>     ---</a:t>
                      </a:r>
                      <a:r>
                        <a:rPr lang="tr-TR" sz="1200" dirty="0" err="1"/>
                        <a:t>Eritromelalji</a:t>
                      </a:r>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sz="1200" u="sng" dirty="0">
                          <a:solidFill>
                            <a:srgbClr val="FF0000"/>
                          </a:solidFill>
                        </a:rPr>
                        <a:t>Aspirin</a:t>
                      </a:r>
                      <a:r>
                        <a:rPr lang="tr-TR" sz="1200" dirty="0"/>
                        <a:t>, </a:t>
                      </a:r>
                      <a:r>
                        <a:rPr lang="tr-TR" sz="1200" dirty="0" err="1"/>
                        <a:t>sitoredüktif</a:t>
                      </a:r>
                      <a:r>
                        <a:rPr lang="tr-TR" sz="1200" dirty="0"/>
                        <a:t> tedavi</a:t>
                      </a:r>
                      <a:r>
                        <a:rPr lang="tr-TR" sz="1200" baseline="0" dirty="0"/>
                        <a:t> </a:t>
                      </a:r>
                      <a:r>
                        <a:rPr lang="tr-TR" sz="1200" i="1" dirty="0">
                          <a:solidFill>
                            <a:srgbClr val="002060"/>
                          </a:solidFill>
                        </a:rPr>
                        <a:t>(IFN-alfa&gt;HU)</a:t>
                      </a:r>
                      <a:r>
                        <a:rPr lang="tr-TR" sz="1200" i="0" dirty="0"/>
                        <a:t>**</a:t>
                      </a:r>
                    </a:p>
                  </a:txBody>
                  <a:tcPr/>
                </a:tc>
                <a:extLst>
                  <a:ext uri="{0D108BD9-81ED-4DB2-BD59-A6C34878D82A}">
                    <a16:rowId xmlns:a16="http://schemas.microsoft.com/office/drawing/2014/main" val="10011"/>
                  </a:ext>
                </a:extLst>
              </a:tr>
              <a:tr h="27682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200" b="1" dirty="0">
                          <a:solidFill>
                            <a:srgbClr val="FF0000"/>
                          </a:solidFill>
                        </a:rPr>
                        <a:t>Artmış hücre </a:t>
                      </a:r>
                      <a:r>
                        <a:rPr lang="tr-TR" sz="1200" b="1" dirty="0" err="1">
                          <a:solidFill>
                            <a:srgbClr val="FF0000"/>
                          </a:solidFill>
                        </a:rPr>
                        <a:t>proliferasyonu</a:t>
                      </a:r>
                      <a:r>
                        <a:rPr lang="tr-TR" sz="1200" b="1" baseline="0" dirty="0">
                          <a:solidFill>
                            <a:srgbClr val="FF0000"/>
                          </a:solidFill>
                        </a:rPr>
                        <a:t> </a:t>
                      </a:r>
                      <a:endParaRPr lang="tr-TR" sz="12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tr-TR" sz="1200" dirty="0"/>
                    </a:p>
                  </a:txBody>
                  <a:tcPr/>
                </a:tc>
                <a:extLst>
                  <a:ext uri="{0D108BD9-81ED-4DB2-BD59-A6C34878D82A}">
                    <a16:rowId xmlns:a16="http://schemas.microsoft.com/office/drawing/2014/main" val="10012"/>
                  </a:ext>
                </a:extLst>
              </a:tr>
              <a:tr h="27682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sz="1200" dirty="0"/>
                        <a:t>     ---Kemik</a:t>
                      </a:r>
                      <a:r>
                        <a:rPr lang="tr-TR" sz="1200" baseline="0" dirty="0"/>
                        <a:t> ağrıları</a:t>
                      </a:r>
                      <a:endParaRPr lang="tr-TR" sz="1200" dirty="0"/>
                    </a:p>
                  </a:txBody>
                  <a:tcPr/>
                </a:tc>
                <a:tc>
                  <a:txBody>
                    <a:bodyPr/>
                    <a:lstStyle/>
                    <a:p>
                      <a:pPr>
                        <a:buFont typeface="Arial" pitchFamily="34" charset="0"/>
                        <a:buNone/>
                      </a:pPr>
                      <a:r>
                        <a:rPr lang="tr-TR" sz="1200"/>
                        <a:t>Sitoredüktif tedavi</a:t>
                      </a:r>
                      <a:endParaRPr lang="tr-TR" sz="1200" dirty="0"/>
                    </a:p>
                  </a:txBody>
                  <a:tcPr/>
                </a:tc>
                <a:extLst>
                  <a:ext uri="{0D108BD9-81ED-4DB2-BD59-A6C34878D82A}">
                    <a16:rowId xmlns:a16="http://schemas.microsoft.com/office/drawing/2014/main" val="10013"/>
                  </a:ext>
                </a:extLst>
              </a:tr>
              <a:tr h="27682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sz="1200" dirty="0"/>
                        <a:t>     ---Kilo kaybı</a:t>
                      </a:r>
                    </a:p>
                  </a:txBody>
                  <a:tcPr/>
                </a:tc>
                <a:tc>
                  <a:txBody>
                    <a:bodyPr/>
                    <a:lstStyle/>
                    <a:p>
                      <a:pPr>
                        <a:buFont typeface="Arial" pitchFamily="34" charset="0"/>
                        <a:buNone/>
                      </a:pPr>
                      <a:r>
                        <a:rPr lang="tr-TR" sz="1200" dirty="0" err="1"/>
                        <a:t>Sitoredüktif</a:t>
                      </a:r>
                      <a:r>
                        <a:rPr lang="tr-TR" sz="1200" dirty="0"/>
                        <a:t> tedavi</a:t>
                      </a:r>
                    </a:p>
                  </a:txBody>
                  <a:tcPr/>
                </a:tc>
                <a:extLst>
                  <a:ext uri="{0D108BD9-81ED-4DB2-BD59-A6C34878D82A}">
                    <a16:rowId xmlns:a16="http://schemas.microsoft.com/office/drawing/2014/main" val="10014"/>
                  </a:ext>
                </a:extLst>
              </a:tr>
              <a:tr h="27682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200" b="1" dirty="0" err="1">
                          <a:solidFill>
                            <a:srgbClr val="FF0000"/>
                          </a:solidFill>
                        </a:rPr>
                        <a:t>Epigastrik</a:t>
                      </a:r>
                      <a:r>
                        <a:rPr lang="tr-TR" sz="1200" b="1" dirty="0">
                          <a:solidFill>
                            <a:srgbClr val="FF0000"/>
                          </a:solidFill>
                        </a:rPr>
                        <a:t> rahatsızlık/dolgunluk (</a:t>
                      </a:r>
                      <a:r>
                        <a:rPr lang="tr-TR" sz="1200" b="1" dirty="0" err="1">
                          <a:solidFill>
                            <a:srgbClr val="FF0000"/>
                          </a:solidFill>
                        </a:rPr>
                        <a:t>splenomegali</a:t>
                      </a:r>
                      <a:r>
                        <a:rPr lang="tr-TR" sz="1200" b="1" dirty="0">
                          <a:solidFill>
                            <a:srgbClr val="FF0000"/>
                          </a:solidFill>
                        </a:rPr>
                        <a:t>)</a:t>
                      </a:r>
                    </a:p>
                  </a:txBody>
                  <a:tcPr/>
                </a:tc>
                <a:tc>
                  <a:txBody>
                    <a:bodyPr/>
                    <a:lstStyle/>
                    <a:p>
                      <a:pPr>
                        <a:buFont typeface="Arial" pitchFamily="34" charset="0"/>
                        <a:buNone/>
                      </a:pPr>
                      <a:r>
                        <a:rPr lang="tr-TR" sz="1200" dirty="0" err="1"/>
                        <a:t>Sitoredüktif</a:t>
                      </a:r>
                      <a:r>
                        <a:rPr lang="tr-TR" sz="1200" dirty="0"/>
                        <a:t> tedavi</a:t>
                      </a:r>
                    </a:p>
                  </a:txBody>
                  <a:tcPr/>
                </a:tc>
                <a:extLst>
                  <a:ext uri="{0D108BD9-81ED-4DB2-BD59-A6C34878D82A}">
                    <a16:rowId xmlns:a16="http://schemas.microsoft.com/office/drawing/2014/main" val="10015"/>
                  </a:ext>
                </a:extLst>
              </a:tr>
              <a:tr h="276822">
                <a:tc>
                  <a:txBody>
                    <a:bodyPr/>
                    <a:lstStyle/>
                    <a:p>
                      <a:pPr>
                        <a:buFont typeface="Arial" pitchFamily="34" charset="0"/>
                        <a:buChar char="•"/>
                      </a:pPr>
                      <a:r>
                        <a:rPr lang="tr-TR" sz="1200" b="1" dirty="0" err="1">
                          <a:solidFill>
                            <a:srgbClr val="FF0000"/>
                          </a:solidFill>
                        </a:rPr>
                        <a:t>Arteriyel</a:t>
                      </a:r>
                      <a:r>
                        <a:rPr lang="tr-TR" sz="1200" b="1" dirty="0">
                          <a:solidFill>
                            <a:srgbClr val="FF0000"/>
                          </a:solidFill>
                        </a:rPr>
                        <a:t> ve/veya </a:t>
                      </a:r>
                      <a:r>
                        <a:rPr lang="tr-TR" sz="1200" b="1" dirty="0" err="1">
                          <a:solidFill>
                            <a:srgbClr val="FF0000"/>
                          </a:solidFill>
                        </a:rPr>
                        <a:t>venöz</a:t>
                      </a:r>
                      <a:r>
                        <a:rPr lang="tr-TR" sz="1200" b="1" dirty="0">
                          <a:solidFill>
                            <a:srgbClr val="FF0000"/>
                          </a:solidFill>
                        </a:rPr>
                        <a:t> </a:t>
                      </a:r>
                      <a:r>
                        <a:rPr lang="tr-TR" sz="1200" b="1" dirty="0" err="1">
                          <a:solidFill>
                            <a:srgbClr val="FF0000"/>
                          </a:solidFill>
                        </a:rPr>
                        <a:t>trombozlar</a:t>
                      </a:r>
                      <a:r>
                        <a:rPr lang="tr-TR" sz="1200" b="1" dirty="0">
                          <a:solidFill>
                            <a:srgbClr val="FF0000"/>
                          </a:solidFill>
                        </a:rPr>
                        <a:t> ile ilişkili belirtiler</a:t>
                      </a:r>
                    </a:p>
                  </a:txBody>
                  <a:tcPr/>
                </a:tc>
                <a:tc>
                  <a:txBody>
                    <a:bodyPr/>
                    <a:lstStyle/>
                    <a:p>
                      <a:pPr>
                        <a:buFont typeface="Arial" pitchFamily="34" charset="0"/>
                        <a:buNone/>
                      </a:pPr>
                      <a:r>
                        <a:rPr lang="tr-TR" sz="1200" u="sng" dirty="0" err="1">
                          <a:solidFill>
                            <a:srgbClr val="FF0000"/>
                          </a:solidFill>
                        </a:rPr>
                        <a:t>Antitrombotik</a:t>
                      </a:r>
                      <a:r>
                        <a:rPr lang="tr-TR" sz="1200" u="sng" dirty="0">
                          <a:solidFill>
                            <a:srgbClr val="FF0000"/>
                          </a:solidFill>
                        </a:rPr>
                        <a:t> tedavi</a:t>
                      </a:r>
                      <a:r>
                        <a:rPr lang="tr-TR" sz="1200" dirty="0"/>
                        <a:t>, </a:t>
                      </a:r>
                      <a:r>
                        <a:rPr lang="tr-TR" sz="1200" dirty="0" err="1"/>
                        <a:t>sitoredüktif</a:t>
                      </a:r>
                      <a:r>
                        <a:rPr lang="tr-TR" sz="1200" dirty="0"/>
                        <a:t> tedavi</a:t>
                      </a:r>
                    </a:p>
                  </a:txBody>
                  <a:tcPr/>
                </a:tc>
                <a:extLst>
                  <a:ext uri="{0D108BD9-81ED-4DB2-BD59-A6C34878D82A}">
                    <a16:rowId xmlns:a16="http://schemas.microsoft.com/office/drawing/2014/main" val="10016"/>
                  </a:ext>
                </a:extLst>
              </a:tr>
            </a:tbl>
          </a:graphicData>
        </a:graphic>
      </p:graphicFrame>
      <p:sp>
        <p:nvSpPr>
          <p:cNvPr id="6" name="5 Metin kutusu"/>
          <p:cNvSpPr txBox="1"/>
          <p:nvPr/>
        </p:nvSpPr>
        <p:spPr>
          <a:xfrm>
            <a:off x="357158" y="5572140"/>
            <a:ext cx="3359446" cy="830997"/>
          </a:xfrm>
          <a:prstGeom prst="rect">
            <a:avLst/>
          </a:prstGeom>
          <a:noFill/>
        </p:spPr>
        <p:txBody>
          <a:bodyPr wrap="none" rtlCol="0">
            <a:spAutoFit/>
          </a:bodyPr>
          <a:lstStyle/>
          <a:p>
            <a:r>
              <a:rPr lang="tr-TR" sz="1200" dirty="0"/>
              <a:t>* </a:t>
            </a:r>
            <a:r>
              <a:rPr lang="tr-TR" sz="1200" dirty="0" err="1"/>
              <a:t>Br</a:t>
            </a:r>
            <a:r>
              <a:rPr lang="tr-TR" sz="1200" dirty="0"/>
              <a:t> J </a:t>
            </a:r>
            <a:r>
              <a:rPr lang="tr-TR" sz="1200" dirty="0" err="1"/>
              <a:t>Haematol</a:t>
            </a:r>
            <a:r>
              <a:rPr lang="tr-TR" sz="1200" dirty="0"/>
              <a:t> 2017; 176: 76</a:t>
            </a:r>
          </a:p>
          <a:p>
            <a:r>
              <a:rPr lang="tr-TR" sz="1200" dirty="0"/>
              <a:t>** </a:t>
            </a:r>
            <a:r>
              <a:rPr lang="nl-NL" sz="1200" dirty="0"/>
              <a:t>Leuk Res 2014; 38: 1177</a:t>
            </a:r>
            <a:endParaRPr lang="tr-TR" sz="1200" dirty="0"/>
          </a:p>
          <a:p>
            <a:r>
              <a:rPr lang="tr-TR" sz="1200" i="1" dirty="0" err="1"/>
              <a:t>Sitoredüktif</a:t>
            </a:r>
            <a:r>
              <a:rPr lang="tr-TR" sz="1200" i="1" dirty="0"/>
              <a:t> tedavi: HU, (</a:t>
            </a:r>
            <a:r>
              <a:rPr lang="tr-TR" sz="1200" i="1" dirty="0" err="1"/>
              <a:t>pegile</a:t>
            </a:r>
            <a:r>
              <a:rPr lang="tr-TR" sz="1200" i="1" dirty="0"/>
              <a:t>) IFN-alfa, </a:t>
            </a:r>
            <a:r>
              <a:rPr lang="tr-TR" sz="1200" i="1" dirty="0" err="1"/>
              <a:t>ruxolitinib</a:t>
            </a:r>
            <a:endParaRPr lang="tr-TR" sz="1200" i="1" dirty="0"/>
          </a:p>
          <a:p>
            <a:r>
              <a:rPr lang="tr-TR" sz="1200" i="1" dirty="0"/>
              <a:t>SSRI: </a:t>
            </a:r>
            <a:r>
              <a:rPr lang="tr-TR" sz="1200" i="1" dirty="0" err="1"/>
              <a:t>selektif</a:t>
            </a:r>
            <a:r>
              <a:rPr lang="tr-TR" sz="1200" i="1" dirty="0"/>
              <a:t> </a:t>
            </a:r>
            <a:r>
              <a:rPr lang="tr-TR" sz="1200" i="1" dirty="0" err="1"/>
              <a:t>serotonin</a:t>
            </a:r>
            <a:r>
              <a:rPr lang="tr-TR" sz="1200" i="1" dirty="0"/>
              <a:t> geri alım inhibitörleri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12AB3A9-EA91-4874-9609-43A543FB8825}"/>
              </a:ext>
            </a:extLst>
          </p:cNvPr>
          <p:cNvSpPr>
            <a:spLocks noGrp="1"/>
          </p:cNvSpPr>
          <p:nvPr>
            <p:ph idx="1"/>
          </p:nvPr>
        </p:nvSpPr>
        <p:spPr>
          <a:xfrm>
            <a:off x="175109" y="2608312"/>
            <a:ext cx="8229600" cy="820688"/>
          </a:xfrm>
        </p:spPr>
        <p:txBody>
          <a:bodyPr>
            <a:normAutofit lnSpcReduction="10000"/>
          </a:bodyPr>
          <a:lstStyle/>
          <a:p>
            <a:r>
              <a:rPr lang="tr-TR" sz="1600" b="1" dirty="0">
                <a:solidFill>
                  <a:srgbClr val="FF0000"/>
                </a:solidFill>
              </a:rPr>
              <a:t>GÜNDE ÇİFT DOZ ASPİRİN DİRENÇLİ SEMPTOMLARI OLAN HASTALARDA (ÖZELLİKLE EL-AYAK SEMPTOMLARI BAŞTA OLMAK ÜZERE MİKROVASKÜLER SEMPTOMLAR) DAHA İYİ HASTALIK SEMPTOM KONTROLÜ SAĞLAMAKTADIR. </a:t>
            </a:r>
          </a:p>
        </p:txBody>
      </p:sp>
      <p:pic>
        <p:nvPicPr>
          <p:cNvPr id="4" name="Resim 3">
            <a:extLst>
              <a:ext uri="{FF2B5EF4-FFF2-40B4-BE49-F238E27FC236}">
                <a16:creationId xmlns:a16="http://schemas.microsoft.com/office/drawing/2014/main" id="{60452E05-0094-4116-91DA-1EE7980E7232}"/>
              </a:ext>
            </a:extLst>
          </p:cNvPr>
          <p:cNvPicPr>
            <a:picLocks noChangeAspect="1"/>
          </p:cNvPicPr>
          <p:nvPr/>
        </p:nvPicPr>
        <p:blipFill>
          <a:blip r:embed="rId2"/>
          <a:stretch>
            <a:fillRect/>
          </a:stretch>
        </p:blipFill>
        <p:spPr>
          <a:xfrm>
            <a:off x="161764" y="260648"/>
            <a:ext cx="7218548" cy="1589469"/>
          </a:xfrm>
          <a:prstGeom prst="rect">
            <a:avLst/>
          </a:prstGeom>
          <a:ln>
            <a:solidFill>
              <a:schemeClr val="tx2">
                <a:lumMod val="60000"/>
                <a:lumOff val="4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6972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Dikdörtgen"/>
          <p:cNvSpPr/>
          <p:nvPr/>
        </p:nvSpPr>
        <p:spPr>
          <a:xfrm>
            <a:off x="5429256" y="5279469"/>
            <a:ext cx="3357586" cy="928694"/>
          </a:xfrm>
          <a:prstGeom prst="rect">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Dikdörtgen"/>
          <p:cNvSpPr/>
          <p:nvPr/>
        </p:nvSpPr>
        <p:spPr>
          <a:xfrm>
            <a:off x="5429256" y="3136329"/>
            <a:ext cx="3357586" cy="1071570"/>
          </a:xfrm>
          <a:prstGeom prst="rect">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4" name="3 Tablo"/>
          <p:cNvGraphicFramePr>
            <a:graphicFrameLocks noGrp="1"/>
          </p:cNvGraphicFramePr>
          <p:nvPr>
            <p:extLst>
              <p:ext uri="{D42A27DB-BD31-4B8C-83A1-F6EECF244321}">
                <p14:modId xmlns:p14="http://schemas.microsoft.com/office/powerpoint/2010/main" val="2877850909"/>
              </p:ext>
            </p:extLst>
          </p:nvPr>
        </p:nvGraphicFramePr>
        <p:xfrm>
          <a:off x="214282" y="846924"/>
          <a:ext cx="5143536" cy="5390388"/>
        </p:xfrm>
        <a:graphic>
          <a:graphicData uri="http://schemas.openxmlformats.org/drawingml/2006/table">
            <a:tbl>
              <a:tblPr/>
              <a:tblGrid>
                <a:gridCol w="2214578">
                  <a:extLst>
                    <a:ext uri="{9D8B030D-6E8A-4147-A177-3AD203B41FA5}">
                      <a16:colId xmlns:a16="http://schemas.microsoft.com/office/drawing/2014/main" val="20000"/>
                    </a:ext>
                  </a:extLst>
                </a:gridCol>
                <a:gridCol w="2928958">
                  <a:extLst>
                    <a:ext uri="{9D8B030D-6E8A-4147-A177-3AD203B41FA5}">
                      <a16:colId xmlns:a16="http://schemas.microsoft.com/office/drawing/2014/main" val="20001"/>
                    </a:ext>
                  </a:extLst>
                </a:gridCol>
              </a:tblGrid>
              <a:tr h="127429">
                <a:tc>
                  <a:txBody>
                    <a:bodyPr/>
                    <a:lstStyle/>
                    <a:p>
                      <a:r>
                        <a:rPr lang="en-US" sz="1200" b="1" dirty="0">
                          <a:solidFill>
                            <a:srgbClr val="FF0000"/>
                          </a:solidFill>
                          <a:latin typeface="+mn-lt"/>
                          <a:cs typeface="Times New Roman"/>
                        </a:rPr>
                        <a:t>Parameter</a:t>
                      </a:r>
                      <a:endParaRPr lang="tr-TR" sz="1100" dirty="0">
                        <a:solidFill>
                          <a:srgbClr val="FF0000"/>
                        </a:solidFill>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a:solidFill>
                            <a:srgbClr val="FF0000"/>
                          </a:solidFill>
                          <a:latin typeface="+mn-lt"/>
                          <a:cs typeface="Times New Roman"/>
                        </a:rPr>
                        <a:t>Risk factors</a:t>
                      </a:r>
                      <a:endParaRPr lang="tr-TR" sz="1100" dirty="0">
                        <a:solidFill>
                          <a:srgbClr val="FF0000"/>
                        </a:solidFill>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2332">
                <a:tc>
                  <a:txBody>
                    <a:bodyPr/>
                    <a:lstStyle/>
                    <a:p>
                      <a:r>
                        <a:rPr lang="en-US" sz="1200" b="1" dirty="0">
                          <a:solidFill>
                            <a:srgbClr val="FF0000"/>
                          </a:solidFill>
                          <a:latin typeface="+mn-lt"/>
                          <a:cs typeface="Times New Roman"/>
                        </a:rPr>
                        <a:t>Survival</a:t>
                      </a:r>
                      <a:r>
                        <a:rPr lang="tr-TR" sz="1200" b="1" dirty="0">
                          <a:solidFill>
                            <a:srgbClr val="FF0000"/>
                          </a:solidFill>
                          <a:latin typeface="+mn-lt"/>
                          <a:cs typeface="Times New Roman"/>
                        </a:rPr>
                        <a:t> </a:t>
                      </a:r>
                    </a:p>
                    <a:p>
                      <a:r>
                        <a:rPr lang="tr-TR" sz="1000" b="0" dirty="0">
                          <a:solidFill>
                            <a:srgbClr val="FF0000"/>
                          </a:solidFill>
                          <a:latin typeface="+mn-lt"/>
                          <a:cs typeface="Times New Roman"/>
                        </a:rPr>
                        <a:t>(</a:t>
                      </a:r>
                      <a:r>
                        <a:rPr lang="en-US" sz="1000" b="0" kern="1200" dirty="0">
                          <a:solidFill>
                            <a:srgbClr val="FF0000"/>
                          </a:solidFill>
                          <a:latin typeface="+mn-lt"/>
                          <a:ea typeface="+mn-ea"/>
                          <a:cs typeface="+mn-cs"/>
                        </a:rPr>
                        <a:t>Leukemia 2013;27:1874</a:t>
                      </a:r>
                      <a:r>
                        <a:rPr lang="tr-TR" sz="1000" b="0" dirty="0">
                          <a:solidFill>
                            <a:srgbClr val="FF0000"/>
                          </a:solidFill>
                          <a:latin typeface="+mn-lt"/>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solidFill>
                            <a:srgbClr val="000000"/>
                          </a:solidFill>
                          <a:latin typeface="+mn-lt"/>
                          <a:cs typeface="Times New Roman"/>
                        </a:rPr>
                        <a:t>Age </a:t>
                      </a:r>
                      <a:r>
                        <a:rPr lang="en-US" sz="1200" dirty="0">
                          <a:solidFill>
                            <a:srgbClr val="000000"/>
                          </a:solidFill>
                          <a:latin typeface="+mn-lt"/>
                          <a:cs typeface="Times New Roman"/>
                          <a:sym typeface="Symbol"/>
                        </a:rPr>
                        <a:t></a:t>
                      </a:r>
                      <a:r>
                        <a:rPr lang="en-US" sz="1200" dirty="0">
                          <a:solidFill>
                            <a:srgbClr val="000000"/>
                          </a:solidFill>
                          <a:latin typeface="+mn-lt"/>
                          <a:cs typeface="Times New Roman"/>
                        </a:rPr>
                        <a:t> 67 (5 points)</a:t>
                      </a:r>
                      <a:endParaRPr lang="tr-TR" sz="1100" dirty="0">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1144">
                <a:tc>
                  <a:txBody>
                    <a:bodyPr/>
                    <a:lstStyle/>
                    <a:p>
                      <a:pPr>
                        <a:lnSpc>
                          <a:spcPct val="150000"/>
                        </a:lnSpc>
                      </a:pPr>
                      <a:endParaRPr lang="en-US" sz="1200" dirty="0">
                        <a:solidFill>
                          <a:srgbClr val="000000"/>
                        </a:solidFill>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solidFill>
                            <a:srgbClr val="000000"/>
                          </a:solidFill>
                          <a:latin typeface="+mn-lt"/>
                          <a:cs typeface="Times New Roman"/>
                        </a:rPr>
                        <a:t>Age 57-66 (2 points)</a:t>
                      </a:r>
                      <a:endParaRPr lang="tr-TR" sz="1100" dirty="0">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1144">
                <a:tc>
                  <a:txBody>
                    <a:bodyPr/>
                    <a:lstStyle/>
                    <a:p>
                      <a:pPr>
                        <a:lnSpc>
                          <a:spcPct val="150000"/>
                        </a:lnSpc>
                      </a:pPr>
                      <a:endParaRPr lang="en-US" sz="1200" dirty="0">
                        <a:solidFill>
                          <a:srgbClr val="000000"/>
                        </a:solidFill>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solidFill>
                            <a:srgbClr val="000000"/>
                          </a:solidFill>
                          <a:latin typeface="+mn-lt"/>
                          <a:cs typeface="Times New Roman"/>
                        </a:rPr>
                        <a:t>Leukocyte </a:t>
                      </a:r>
                      <a:r>
                        <a:rPr lang="en-US" sz="1200" dirty="0">
                          <a:solidFill>
                            <a:srgbClr val="000000"/>
                          </a:solidFill>
                          <a:latin typeface="+mn-lt"/>
                          <a:cs typeface="Times New Roman"/>
                          <a:sym typeface="Symbol"/>
                        </a:rPr>
                        <a:t></a:t>
                      </a:r>
                      <a:r>
                        <a:rPr lang="en-US" sz="1200" dirty="0">
                          <a:solidFill>
                            <a:srgbClr val="000000"/>
                          </a:solidFill>
                          <a:latin typeface="+mn-lt"/>
                          <a:cs typeface="Times New Roman"/>
                        </a:rPr>
                        <a:t> 15 x 10</a:t>
                      </a:r>
                      <a:r>
                        <a:rPr lang="en-US" sz="1200" baseline="30000" dirty="0">
                          <a:solidFill>
                            <a:srgbClr val="000000"/>
                          </a:solidFill>
                          <a:latin typeface="+mn-lt"/>
                          <a:cs typeface="Times New Roman"/>
                        </a:rPr>
                        <a:t>9</a:t>
                      </a:r>
                      <a:r>
                        <a:rPr lang="en-US" sz="1200" dirty="0">
                          <a:solidFill>
                            <a:srgbClr val="000000"/>
                          </a:solidFill>
                          <a:latin typeface="+mn-lt"/>
                          <a:cs typeface="Times New Roman"/>
                        </a:rPr>
                        <a:t>/l (1 point)</a:t>
                      </a:r>
                      <a:endParaRPr lang="tr-TR" sz="1100" dirty="0">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1144">
                <a:tc>
                  <a:txBody>
                    <a:bodyPr/>
                    <a:lstStyle/>
                    <a:p>
                      <a:pPr>
                        <a:lnSpc>
                          <a:spcPct val="150000"/>
                        </a:lnSpc>
                      </a:pPr>
                      <a:endParaRPr lang="en-US" sz="1200" dirty="0">
                        <a:solidFill>
                          <a:srgbClr val="000000"/>
                        </a:solidFill>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solidFill>
                            <a:srgbClr val="000000"/>
                          </a:solidFill>
                          <a:latin typeface="+mn-lt"/>
                          <a:cs typeface="Times New Roman"/>
                        </a:rPr>
                        <a:t>Venous thrombosis (1 point)</a:t>
                      </a:r>
                      <a:endParaRPr lang="tr-TR" sz="1100" dirty="0">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679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International Working Group Risk Model</a:t>
                      </a:r>
                      <a:r>
                        <a:rPr lang="tr-TR" sz="1200" b="0" dirty="0">
                          <a:solidFill>
                            <a:schemeClr val="tx1"/>
                          </a:solidFill>
                          <a:latin typeface="+mn-lt"/>
                          <a:cs typeface="Times New Roman"/>
                        </a:rPr>
                        <a:t>:</a:t>
                      </a:r>
                    </a:p>
                    <a:p>
                      <a:r>
                        <a:rPr lang="en-US" sz="1200" dirty="0">
                          <a:solidFill>
                            <a:srgbClr val="000000"/>
                          </a:solidFill>
                          <a:latin typeface="+mn-lt"/>
                          <a:cs typeface="Times New Roman"/>
                        </a:rPr>
                        <a:t>Low-risk</a:t>
                      </a:r>
                      <a:r>
                        <a:rPr lang="tr-TR" sz="1200" dirty="0">
                          <a:solidFill>
                            <a:srgbClr val="000000"/>
                          </a:solidFill>
                          <a:latin typeface="+mn-lt"/>
                          <a:cs typeface="Times New Roman"/>
                        </a:rPr>
                        <a:t>:</a:t>
                      </a:r>
                      <a:r>
                        <a:rPr lang="tr-TR" sz="1200" baseline="0" dirty="0">
                          <a:solidFill>
                            <a:srgbClr val="000000"/>
                          </a:solidFill>
                          <a:latin typeface="+mn-lt"/>
                          <a:cs typeface="Times New Roman"/>
                        </a:rPr>
                        <a:t> </a:t>
                      </a:r>
                      <a:r>
                        <a:rPr lang="en-US" sz="1200" dirty="0">
                          <a:solidFill>
                            <a:srgbClr val="000000"/>
                          </a:solidFill>
                          <a:latin typeface="+mn-lt"/>
                          <a:cs typeface="Times New Roman"/>
                        </a:rPr>
                        <a:t>0 points</a:t>
                      </a:r>
                      <a:r>
                        <a:rPr lang="tr-TR" sz="1200" baseline="0" dirty="0">
                          <a:solidFill>
                            <a:srgbClr val="000000"/>
                          </a:solidFill>
                          <a:latin typeface="+mn-lt"/>
                          <a:cs typeface="Times New Roman"/>
                        </a:rPr>
                        <a:t> (</a:t>
                      </a:r>
                      <a:r>
                        <a:rPr lang="en-US" sz="1200" dirty="0">
                          <a:solidFill>
                            <a:srgbClr val="000000"/>
                          </a:solidFill>
                          <a:latin typeface="+mn-lt"/>
                          <a:cs typeface="Times New Roman"/>
                        </a:rPr>
                        <a:t>median survival: 27.8 years</a:t>
                      </a:r>
                      <a:r>
                        <a:rPr lang="tr-TR" sz="1200" dirty="0">
                          <a:solidFill>
                            <a:srgbClr val="000000"/>
                          </a:solidFill>
                          <a:latin typeface="+mn-lt"/>
                          <a:cs typeface="Times New Roman"/>
                        </a:rPr>
                        <a:t>)</a:t>
                      </a:r>
                    </a:p>
                    <a:p>
                      <a:r>
                        <a:rPr lang="tr-TR" sz="1200" dirty="0">
                          <a:solidFill>
                            <a:srgbClr val="000000"/>
                          </a:solidFill>
                          <a:latin typeface="+mn-lt"/>
                          <a:cs typeface="Times New Roman"/>
                        </a:rPr>
                        <a:t>I</a:t>
                      </a:r>
                      <a:r>
                        <a:rPr lang="en-US" sz="1200" dirty="0" err="1">
                          <a:solidFill>
                            <a:srgbClr val="000000"/>
                          </a:solidFill>
                          <a:latin typeface="+mn-lt"/>
                          <a:cs typeface="Times New Roman"/>
                        </a:rPr>
                        <a:t>ntermediate</a:t>
                      </a:r>
                      <a:r>
                        <a:rPr lang="en-US" sz="1200" dirty="0">
                          <a:solidFill>
                            <a:srgbClr val="000000"/>
                          </a:solidFill>
                          <a:latin typeface="+mn-lt"/>
                          <a:cs typeface="Times New Roman"/>
                        </a:rPr>
                        <a:t>-risk</a:t>
                      </a:r>
                      <a:r>
                        <a:rPr lang="tr-TR" sz="1200" dirty="0">
                          <a:solidFill>
                            <a:srgbClr val="000000"/>
                          </a:solidFill>
                          <a:latin typeface="+mn-lt"/>
                          <a:cs typeface="Times New Roman"/>
                        </a:rPr>
                        <a:t>: 1</a:t>
                      </a:r>
                      <a:r>
                        <a:rPr lang="en-US" sz="1200" dirty="0">
                          <a:solidFill>
                            <a:srgbClr val="000000"/>
                          </a:solidFill>
                          <a:latin typeface="+mn-lt"/>
                          <a:cs typeface="Times New Roman"/>
                        </a:rPr>
                        <a:t> or 2 points </a:t>
                      </a:r>
                      <a:r>
                        <a:rPr lang="tr-TR" sz="1200" dirty="0">
                          <a:solidFill>
                            <a:srgbClr val="000000"/>
                          </a:solidFill>
                          <a:latin typeface="+mn-lt"/>
                          <a:cs typeface="Times New Roman"/>
                        </a:rPr>
                        <a:t>(</a:t>
                      </a:r>
                      <a:r>
                        <a:rPr lang="en-US" sz="1200" dirty="0">
                          <a:solidFill>
                            <a:srgbClr val="000000"/>
                          </a:solidFill>
                          <a:latin typeface="+mn-lt"/>
                          <a:cs typeface="Times New Roman"/>
                        </a:rPr>
                        <a:t>median survival: 18.9 years</a:t>
                      </a:r>
                      <a:r>
                        <a:rPr lang="tr-TR" sz="1200" dirty="0">
                          <a:solidFill>
                            <a:srgbClr val="000000"/>
                          </a:solidFill>
                          <a:latin typeface="+mn-lt"/>
                          <a:cs typeface="Times New Roman"/>
                        </a:rPr>
                        <a:t>)</a:t>
                      </a:r>
                    </a:p>
                    <a:p>
                      <a:r>
                        <a:rPr lang="tr-TR" sz="1200" dirty="0">
                          <a:solidFill>
                            <a:srgbClr val="000000"/>
                          </a:solidFill>
                          <a:latin typeface="+mn-lt"/>
                          <a:cs typeface="Times New Roman"/>
                        </a:rPr>
                        <a:t>H</a:t>
                      </a:r>
                      <a:r>
                        <a:rPr lang="en-US" sz="1200" dirty="0" err="1">
                          <a:solidFill>
                            <a:srgbClr val="000000"/>
                          </a:solidFill>
                          <a:latin typeface="+mn-lt"/>
                          <a:cs typeface="Times New Roman"/>
                        </a:rPr>
                        <a:t>igh</a:t>
                      </a:r>
                      <a:r>
                        <a:rPr lang="en-US" sz="1200" dirty="0">
                          <a:solidFill>
                            <a:srgbClr val="000000"/>
                          </a:solidFill>
                          <a:latin typeface="+mn-lt"/>
                          <a:cs typeface="Times New Roman"/>
                        </a:rPr>
                        <a:t>-risk</a:t>
                      </a:r>
                      <a:r>
                        <a:rPr lang="tr-TR" sz="1200" dirty="0">
                          <a:solidFill>
                            <a:srgbClr val="000000"/>
                          </a:solidFill>
                          <a:latin typeface="+mn-lt"/>
                          <a:cs typeface="Times New Roman"/>
                        </a:rPr>
                        <a:t>: </a:t>
                      </a:r>
                      <a:r>
                        <a:rPr lang="en-US" sz="1200" dirty="0">
                          <a:solidFill>
                            <a:srgbClr val="000000"/>
                          </a:solidFill>
                          <a:latin typeface="+mn-lt"/>
                          <a:cs typeface="Times New Roman"/>
                          <a:sym typeface="Symbol"/>
                        </a:rPr>
                        <a:t></a:t>
                      </a:r>
                      <a:r>
                        <a:rPr lang="en-US" sz="1200" dirty="0">
                          <a:solidFill>
                            <a:srgbClr val="000000"/>
                          </a:solidFill>
                          <a:latin typeface="+mn-lt"/>
                          <a:cs typeface="Times New Roman"/>
                        </a:rPr>
                        <a:t> 3 point </a:t>
                      </a:r>
                      <a:r>
                        <a:rPr lang="tr-TR" sz="1200" dirty="0">
                          <a:solidFill>
                            <a:srgbClr val="000000"/>
                          </a:solidFill>
                          <a:latin typeface="+mn-lt"/>
                          <a:cs typeface="Times New Roman"/>
                        </a:rPr>
                        <a:t>(</a:t>
                      </a:r>
                      <a:r>
                        <a:rPr lang="en-US" sz="1200" dirty="0">
                          <a:solidFill>
                            <a:srgbClr val="000000"/>
                          </a:solidFill>
                          <a:latin typeface="+mn-lt"/>
                          <a:cs typeface="Times New Roman"/>
                        </a:rPr>
                        <a:t>median survival: 10.9 years</a:t>
                      </a:r>
                      <a:r>
                        <a:rPr lang="tr-TR" sz="1200" dirty="0">
                          <a:solidFill>
                            <a:srgbClr val="000000"/>
                          </a:solidFill>
                          <a:latin typeface="+mn-lt"/>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5"/>
                  </a:ext>
                </a:extLst>
              </a:tr>
              <a:tr h="191144">
                <a:tc>
                  <a:txBody>
                    <a:bodyPr/>
                    <a:lstStyle/>
                    <a:p>
                      <a:r>
                        <a:rPr lang="en-US" sz="1200" b="1" dirty="0">
                          <a:solidFill>
                            <a:srgbClr val="FF0000"/>
                          </a:solidFill>
                          <a:latin typeface="+mn-lt"/>
                          <a:cs typeface="Times New Roman"/>
                        </a:rPr>
                        <a:t>Leukemic transformation</a:t>
                      </a:r>
                      <a:endParaRPr lang="tr-TR" sz="1200" b="1" dirty="0">
                        <a:solidFill>
                          <a:srgbClr val="FF0000"/>
                        </a:solidFill>
                        <a:latin typeface="+mn-lt"/>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000" b="0" dirty="0">
                          <a:solidFill>
                            <a:srgbClr val="FF0000"/>
                          </a:solidFill>
                          <a:latin typeface="+mn-lt"/>
                          <a:cs typeface="Times New Roman"/>
                        </a:rPr>
                        <a:t>(</a:t>
                      </a:r>
                      <a:r>
                        <a:rPr lang="en-US" sz="1000" b="0" kern="1200" dirty="0">
                          <a:solidFill>
                            <a:srgbClr val="FF0000"/>
                          </a:solidFill>
                          <a:latin typeface="+mn-lt"/>
                          <a:ea typeface="+mn-ea"/>
                          <a:cs typeface="+mn-cs"/>
                        </a:rPr>
                        <a:t>Leukemia 2013;27:1874</a:t>
                      </a:r>
                      <a:r>
                        <a:rPr lang="tr-TR" sz="1000" b="0" dirty="0">
                          <a:solidFill>
                            <a:srgbClr val="FF0000"/>
                          </a:solidFill>
                          <a:latin typeface="+mn-lt"/>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tr-TR">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191144">
                <a:tc>
                  <a:txBody>
                    <a:bodyPr/>
                    <a:lstStyle/>
                    <a:p>
                      <a:pPr>
                        <a:lnSpc>
                          <a:spcPct val="150000"/>
                        </a:lnSpc>
                      </a:pPr>
                      <a:endParaRPr lang="en-US" sz="1200" dirty="0">
                        <a:solidFill>
                          <a:srgbClr val="000000"/>
                        </a:solidFill>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r>
                        <a:rPr lang="en-US" sz="1200" dirty="0">
                          <a:solidFill>
                            <a:srgbClr val="000000"/>
                          </a:solidFill>
                          <a:latin typeface="+mn-lt"/>
                          <a:cs typeface="Times New Roman"/>
                        </a:rPr>
                        <a:t>Older age (&gt;61)</a:t>
                      </a:r>
                      <a:endParaRPr lang="tr-TR" sz="1100" dirty="0">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191144">
                <a:tc>
                  <a:txBody>
                    <a:bodyPr/>
                    <a:lstStyle/>
                    <a:p>
                      <a:pPr>
                        <a:lnSpc>
                          <a:spcPct val="150000"/>
                        </a:lnSpc>
                      </a:pPr>
                      <a:endParaRPr lang="en-US" sz="1200" dirty="0">
                        <a:solidFill>
                          <a:srgbClr val="000000"/>
                        </a:solidFill>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r>
                        <a:rPr lang="en-US" sz="1200" dirty="0">
                          <a:solidFill>
                            <a:srgbClr val="000000"/>
                          </a:solidFill>
                          <a:latin typeface="+mn-lt"/>
                          <a:cs typeface="Times New Roman"/>
                        </a:rPr>
                        <a:t>Abnormal </a:t>
                      </a:r>
                      <a:r>
                        <a:rPr lang="en-US" sz="1200" dirty="0" err="1">
                          <a:solidFill>
                            <a:srgbClr val="000000"/>
                          </a:solidFill>
                          <a:latin typeface="+mn-lt"/>
                          <a:cs typeface="Times New Roman"/>
                        </a:rPr>
                        <a:t>karyotype</a:t>
                      </a:r>
                      <a:endParaRPr lang="tr-TR" sz="1100" dirty="0">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191144">
                <a:tc>
                  <a:txBody>
                    <a:bodyPr/>
                    <a:lstStyle/>
                    <a:p>
                      <a:pPr>
                        <a:lnSpc>
                          <a:spcPct val="150000"/>
                        </a:lnSpc>
                      </a:pPr>
                      <a:endParaRPr lang="en-US" sz="1200" dirty="0">
                        <a:solidFill>
                          <a:srgbClr val="000000"/>
                        </a:solidFill>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r>
                        <a:rPr lang="en-US" sz="1200" dirty="0">
                          <a:solidFill>
                            <a:srgbClr val="000000"/>
                          </a:solidFill>
                          <a:latin typeface="+mn-lt"/>
                          <a:cs typeface="Times New Roman"/>
                        </a:rPr>
                        <a:t>Leukocyte </a:t>
                      </a:r>
                      <a:r>
                        <a:rPr lang="en-US" sz="1200" dirty="0">
                          <a:solidFill>
                            <a:srgbClr val="000000"/>
                          </a:solidFill>
                          <a:latin typeface="+mn-lt"/>
                          <a:cs typeface="Times New Roman"/>
                          <a:sym typeface="Symbol"/>
                        </a:rPr>
                        <a:t></a:t>
                      </a:r>
                      <a:r>
                        <a:rPr lang="en-US" sz="1200" dirty="0">
                          <a:solidFill>
                            <a:srgbClr val="000000"/>
                          </a:solidFill>
                          <a:latin typeface="+mn-lt"/>
                          <a:cs typeface="Times New Roman"/>
                        </a:rPr>
                        <a:t> 15 x 10</a:t>
                      </a:r>
                      <a:r>
                        <a:rPr lang="en-US" sz="1200" baseline="30000" dirty="0">
                          <a:solidFill>
                            <a:srgbClr val="000000"/>
                          </a:solidFill>
                          <a:latin typeface="+mn-lt"/>
                          <a:cs typeface="Times New Roman"/>
                        </a:rPr>
                        <a:t>9</a:t>
                      </a:r>
                      <a:r>
                        <a:rPr lang="en-US" sz="1200" dirty="0">
                          <a:solidFill>
                            <a:srgbClr val="000000"/>
                          </a:solidFill>
                          <a:latin typeface="+mn-lt"/>
                          <a:cs typeface="Times New Roman"/>
                        </a:rPr>
                        <a:t>/l</a:t>
                      </a:r>
                      <a:endParaRPr lang="tr-TR" sz="1100" dirty="0">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191144">
                <a:tc>
                  <a:txBody>
                    <a:bodyPr/>
                    <a:lstStyle/>
                    <a:p>
                      <a:pPr>
                        <a:lnSpc>
                          <a:spcPct val="150000"/>
                        </a:lnSpc>
                      </a:pPr>
                      <a:endParaRPr lang="en-US" sz="1200">
                        <a:solidFill>
                          <a:srgbClr val="000000"/>
                        </a:solidFill>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r>
                        <a:rPr lang="en-US" sz="1200" dirty="0">
                          <a:solidFill>
                            <a:srgbClr val="000000"/>
                          </a:solidFill>
                          <a:latin typeface="+mn-lt"/>
                          <a:cs typeface="Times New Roman"/>
                        </a:rPr>
                        <a:t>Exposure to P32, </a:t>
                      </a:r>
                      <a:r>
                        <a:rPr lang="en-US" sz="1200" dirty="0" err="1">
                          <a:solidFill>
                            <a:srgbClr val="000000"/>
                          </a:solidFill>
                          <a:latin typeface="+mn-lt"/>
                          <a:cs typeface="Times New Roman"/>
                        </a:rPr>
                        <a:t>chlorambucil</a:t>
                      </a:r>
                      <a:r>
                        <a:rPr lang="en-US" sz="1200" dirty="0">
                          <a:solidFill>
                            <a:srgbClr val="000000"/>
                          </a:solidFill>
                          <a:latin typeface="+mn-lt"/>
                          <a:cs typeface="Times New Roman"/>
                        </a:rPr>
                        <a:t>, </a:t>
                      </a:r>
                      <a:r>
                        <a:rPr lang="en-US" sz="1200" dirty="0" err="1">
                          <a:solidFill>
                            <a:srgbClr val="000000"/>
                          </a:solidFill>
                          <a:latin typeface="+mn-lt"/>
                          <a:cs typeface="Times New Roman"/>
                        </a:rPr>
                        <a:t>pipobroman</a:t>
                      </a:r>
                      <a:endParaRPr lang="tr-TR" sz="1100" dirty="0">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0"/>
                  </a:ext>
                </a:extLst>
              </a:tr>
              <a:tr h="191144">
                <a:tc>
                  <a:txBody>
                    <a:bodyPr/>
                    <a:lstStyle/>
                    <a:p>
                      <a:r>
                        <a:rPr lang="en-US" sz="1200" b="1" dirty="0">
                          <a:solidFill>
                            <a:srgbClr val="FF0000"/>
                          </a:solidFill>
                          <a:latin typeface="+mn-lt"/>
                          <a:cs typeface="Times New Roman"/>
                        </a:rPr>
                        <a:t>Progression to MF</a:t>
                      </a:r>
                      <a:endParaRPr lang="tr-TR" sz="1200" b="1" dirty="0">
                        <a:solidFill>
                          <a:srgbClr val="FF0000"/>
                        </a:solidFill>
                        <a:latin typeface="+mn-lt"/>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000" b="0" dirty="0">
                          <a:solidFill>
                            <a:srgbClr val="FF0000"/>
                          </a:solidFill>
                          <a:latin typeface="+mn-lt"/>
                          <a:cs typeface="Times New Roman"/>
                        </a:rPr>
                        <a:t>(</a:t>
                      </a:r>
                      <a:r>
                        <a:rPr lang="en-US" sz="1000" kern="1200" dirty="0">
                          <a:solidFill>
                            <a:srgbClr val="FF0000"/>
                          </a:solidFill>
                          <a:latin typeface="+mn-lt"/>
                          <a:ea typeface="+mn-ea"/>
                          <a:cs typeface="+mn-cs"/>
                        </a:rPr>
                        <a:t>Blood 2008;111:3383</a:t>
                      </a:r>
                      <a:r>
                        <a:rPr lang="tr-TR" sz="1000" b="0" dirty="0">
                          <a:solidFill>
                            <a:srgbClr val="FF0000"/>
                          </a:solidFill>
                          <a:latin typeface="+mn-lt"/>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1144">
                <a:tc>
                  <a:txBody>
                    <a:bodyPr/>
                    <a:lstStyle/>
                    <a:p>
                      <a:pPr>
                        <a:lnSpc>
                          <a:spcPct val="150000"/>
                        </a:lnSpc>
                      </a:pPr>
                      <a:endParaRPr lang="en-US" sz="1200" dirty="0">
                        <a:solidFill>
                          <a:srgbClr val="000000"/>
                        </a:solidFill>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solidFill>
                            <a:srgbClr val="000000"/>
                          </a:solidFill>
                          <a:latin typeface="+mn-lt"/>
                          <a:cs typeface="Times New Roman"/>
                        </a:rPr>
                        <a:t>Leukocyte count</a:t>
                      </a:r>
                      <a:endParaRPr lang="tr-TR" sz="1100" dirty="0">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1144">
                <a:tc>
                  <a:txBody>
                    <a:bodyPr/>
                    <a:lstStyle/>
                    <a:p>
                      <a:r>
                        <a:rPr lang="tr-TR" sz="1200" b="1" dirty="0" err="1">
                          <a:solidFill>
                            <a:srgbClr val="FF0000"/>
                          </a:solidFill>
                          <a:latin typeface="+mn-lt"/>
                          <a:cs typeface="Times New Roman"/>
                        </a:rPr>
                        <a:t>Thromboembolism</a:t>
                      </a:r>
                      <a:r>
                        <a:rPr lang="tr-TR" sz="1200" b="1" baseline="0" dirty="0">
                          <a:solidFill>
                            <a:srgbClr val="FF0000"/>
                          </a:solidFill>
                          <a:latin typeface="+mn-lt"/>
                          <a:cs typeface="Times New Roman"/>
                        </a:rPr>
                        <a:t> in a </a:t>
                      </a:r>
                      <a:r>
                        <a:rPr lang="tr-TR" sz="1200" b="1" baseline="0" dirty="0" err="1">
                          <a:solidFill>
                            <a:srgbClr val="FF0000"/>
                          </a:solidFill>
                          <a:latin typeface="+mn-lt"/>
                          <a:cs typeface="Times New Roman"/>
                        </a:rPr>
                        <a:t>contemporary</a:t>
                      </a:r>
                      <a:r>
                        <a:rPr lang="tr-TR" sz="1200" b="1" baseline="0" dirty="0">
                          <a:solidFill>
                            <a:srgbClr val="FF0000"/>
                          </a:solidFill>
                          <a:latin typeface="+mn-lt"/>
                          <a:cs typeface="Times New Roman"/>
                        </a:rPr>
                        <a:t> PV </a:t>
                      </a:r>
                      <a:r>
                        <a:rPr lang="tr-TR" sz="1200" b="1" baseline="0" dirty="0" err="1">
                          <a:solidFill>
                            <a:srgbClr val="FF0000"/>
                          </a:solidFill>
                          <a:latin typeface="+mn-lt"/>
                          <a:cs typeface="Times New Roman"/>
                        </a:rPr>
                        <a:t>cohort</a:t>
                      </a:r>
                      <a:endParaRPr lang="tr-TR" sz="1800" b="1" dirty="0">
                        <a:solidFill>
                          <a:srgbClr val="FF0000"/>
                        </a:solidFill>
                        <a:latin typeface="+mn-lt"/>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000" b="0" dirty="0">
                          <a:solidFill>
                            <a:srgbClr val="FF0000"/>
                          </a:solidFill>
                          <a:latin typeface="+mn-lt"/>
                          <a:cs typeface="Times New Roman"/>
                        </a:rPr>
                        <a:t>(</a:t>
                      </a:r>
                      <a:r>
                        <a:rPr lang="tr-TR" sz="1000" kern="1200" baseline="0" dirty="0" err="1">
                          <a:solidFill>
                            <a:srgbClr val="FF0000"/>
                          </a:solidFill>
                          <a:latin typeface="+mn-lt"/>
                          <a:ea typeface="+mn-ea"/>
                          <a:cs typeface="+mn-cs"/>
                        </a:rPr>
                        <a:t>Blood</a:t>
                      </a:r>
                      <a:r>
                        <a:rPr lang="tr-TR" sz="1000" kern="1200" baseline="0" dirty="0">
                          <a:solidFill>
                            <a:srgbClr val="FF0000"/>
                          </a:solidFill>
                          <a:latin typeface="+mn-lt"/>
                          <a:ea typeface="+mn-ea"/>
                          <a:cs typeface="+mn-cs"/>
                        </a:rPr>
                        <a:t> 2014; 124: 3021</a:t>
                      </a:r>
                      <a:r>
                        <a:rPr lang="tr-TR" sz="1000" b="0" dirty="0">
                          <a:solidFill>
                            <a:srgbClr val="FF0000"/>
                          </a:solidFill>
                          <a:latin typeface="+mn-lt"/>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tr-TR" sz="1100" dirty="0">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3"/>
                  </a:ext>
                </a:extLst>
              </a:tr>
              <a:tr h="191144">
                <a:tc>
                  <a:txBody>
                    <a:bodyPr/>
                    <a:lstStyle/>
                    <a:p>
                      <a:pPr>
                        <a:lnSpc>
                          <a:spcPct val="150000"/>
                        </a:lnSpc>
                      </a:pPr>
                      <a:r>
                        <a:rPr lang="tr-TR" sz="1200" dirty="0">
                          <a:solidFill>
                            <a:srgbClr val="FF0000"/>
                          </a:solidFill>
                          <a:latin typeface="+mn-lt"/>
                          <a:cs typeface="Times New Roman"/>
                        </a:rPr>
                        <a:t>     </a:t>
                      </a:r>
                      <a:r>
                        <a:rPr lang="tr-TR" sz="1200" dirty="0" err="1">
                          <a:solidFill>
                            <a:srgbClr val="FF0000"/>
                          </a:solidFill>
                          <a:latin typeface="+mn-lt"/>
                          <a:cs typeface="Times New Roman"/>
                        </a:rPr>
                        <a:t>Venous</a:t>
                      </a:r>
                      <a:endParaRPr lang="en-US" sz="1200" dirty="0">
                        <a:solidFill>
                          <a:srgbClr val="FF0000"/>
                        </a:solidFill>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tr-TR" sz="1100" dirty="0"/>
                        <a:t>A</a:t>
                      </a:r>
                      <a:r>
                        <a:rPr lang="en-US" sz="1100" dirty="0" err="1"/>
                        <a:t>ge</a:t>
                      </a:r>
                      <a:r>
                        <a:rPr lang="en-US" sz="1100" dirty="0"/>
                        <a:t> ≥65 </a:t>
                      </a:r>
                      <a:endParaRPr lang="tr-TR" sz="1100" dirty="0">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4"/>
                  </a:ext>
                </a:extLst>
              </a:tr>
              <a:tr h="191144">
                <a:tc>
                  <a:txBody>
                    <a:bodyPr/>
                    <a:lstStyle/>
                    <a:p>
                      <a:pPr>
                        <a:lnSpc>
                          <a:spcPct val="150000"/>
                        </a:lnSpc>
                      </a:pPr>
                      <a:endParaRPr lang="en-US" sz="1200" dirty="0">
                        <a:solidFill>
                          <a:srgbClr val="FF0000"/>
                        </a:solidFill>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US" sz="1100" dirty="0"/>
                        <a:t>Previous</a:t>
                      </a:r>
                      <a:r>
                        <a:rPr lang="tr-TR" sz="1100" dirty="0"/>
                        <a:t> </a:t>
                      </a:r>
                      <a:r>
                        <a:rPr lang="en-US" sz="1100" dirty="0"/>
                        <a:t>venous </a:t>
                      </a:r>
                      <a:r>
                        <a:rPr lang="en-US" sz="1100" dirty="0" err="1"/>
                        <a:t>thrombosi</a:t>
                      </a:r>
                      <a:r>
                        <a:rPr lang="tr-TR" sz="1100" dirty="0"/>
                        <a:t>s</a:t>
                      </a:r>
                      <a:endParaRPr lang="tr-TR" sz="1100" dirty="0">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5"/>
                  </a:ext>
                </a:extLst>
              </a:tr>
              <a:tr h="191144">
                <a:tc>
                  <a:txBody>
                    <a:bodyPr/>
                    <a:lstStyle/>
                    <a:p>
                      <a:pPr>
                        <a:lnSpc>
                          <a:spcPct val="150000"/>
                        </a:lnSpc>
                      </a:pPr>
                      <a:r>
                        <a:rPr lang="tr-TR" sz="1200" dirty="0">
                          <a:solidFill>
                            <a:srgbClr val="FF0000"/>
                          </a:solidFill>
                          <a:latin typeface="+mn-lt"/>
                          <a:cs typeface="Times New Roman"/>
                        </a:rPr>
                        <a:t>     </a:t>
                      </a:r>
                      <a:r>
                        <a:rPr lang="tr-TR" sz="1200" dirty="0" err="1">
                          <a:solidFill>
                            <a:srgbClr val="FF0000"/>
                          </a:solidFill>
                          <a:latin typeface="+mn-lt"/>
                          <a:cs typeface="Times New Roman"/>
                        </a:rPr>
                        <a:t>Arterial</a:t>
                      </a:r>
                      <a:endParaRPr lang="en-US" sz="1200" dirty="0">
                        <a:solidFill>
                          <a:srgbClr val="FF0000"/>
                        </a:solidFill>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US" sz="1100" dirty="0"/>
                        <a:t>Arterial event history</a:t>
                      </a:r>
                      <a:endParaRPr lang="tr-TR" sz="1100" dirty="0">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6"/>
                  </a:ext>
                </a:extLst>
              </a:tr>
              <a:tr h="191144">
                <a:tc>
                  <a:txBody>
                    <a:bodyPr/>
                    <a:lstStyle/>
                    <a:p>
                      <a:pPr>
                        <a:lnSpc>
                          <a:spcPct val="150000"/>
                        </a:lnSpc>
                      </a:pPr>
                      <a:endParaRPr lang="en-US" sz="1200" dirty="0">
                        <a:solidFill>
                          <a:srgbClr val="000000"/>
                        </a:solidFill>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tr-TR" sz="1100" dirty="0"/>
                        <a:t>H</a:t>
                      </a:r>
                      <a:r>
                        <a:rPr lang="en-US" sz="1100" dirty="0" err="1"/>
                        <a:t>ypertension</a:t>
                      </a:r>
                      <a:endParaRPr lang="tr-TR" sz="1100" dirty="0">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7"/>
                  </a:ext>
                </a:extLst>
              </a:tr>
            </a:tbl>
          </a:graphicData>
        </a:graphic>
      </p:graphicFrame>
      <p:sp>
        <p:nvSpPr>
          <p:cNvPr id="3" name="2 Metin kutusu"/>
          <p:cNvSpPr txBox="1"/>
          <p:nvPr/>
        </p:nvSpPr>
        <p:spPr>
          <a:xfrm>
            <a:off x="66406" y="28494"/>
            <a:ext cx="3581237" cy="400110"/>
          </a:xfrm>
          <a:prstGeom prst="rect">
            <a:avLst/>
          </a:prstGeom>
          <a:noFill/>
        </p:spPr>
        <p:txBody>
          <a:bodyPr wrap="none" rtlCol="0">
            <a:spAutoFit/>
          </a:bodyPr>
          <a:lstStyle/>
          <a:p>
            <a:r>
              <a:rPr lang="tr-TR" sz="2000" b="1" dirty="0">
                <a:solidFill>
                  <a:srgbClr val="FF0000"/>
                </a:solidFill>
              </a:rPr>
              <a:t>POLISTEMIA VERA: PROGNOSIS</a:t>
            </a:r>
          </a:p>
        </p:txBody>
      </p:sp>
      <p:sp>
        <p:nvSpPr>
          <p:cNvPr id="6" name="5 Metin kutusu"/>
          <p:cNvSpPr txBox="1"/>
          <p:nvPr/>
        </p:nvSpPr>
        <p:spPr>
          <a:xfrm>
            <a:off x="5429256" y="4347386"/>
            <a:ext cx="3500462" cy="646331"/>
          </a:xfrm>
          <a:prstGeom prst="rect">
            <a:avLst/>
          </a:prstGeom>
          <a:noFill/>
        </p:spPr>
        <p:txBody>
          <a:bodyPr wrap="square" rtlCol="0">
            <a:spAutoFit/>
          </a:bodyPr>
          <a:lstStyle/>
          <a:p>
            <a:r>
              <a:rPr lang="en-US" sz="1200" dirty="0"/>
              <a:t>Progression to </a:t>
            </a:r>
            <a:r>
              <a:rPr lang="en-US" sz="1200" dirty="0" err="1"/>
              <a:t>myelofibrosis</a:t>
            </a:r>
            <a:r>
              <a:rPr lang="en-US" sz="1200" dirty="0"/>
              <a:t> (MF)</a:t>
            </a:r>
            <a:r>
              <a:rPr lang="tr-TR" sz="1200" dirty="0"/>
              <a:t> </a:t>
            </a:r>
            <a:r>
              <a:rPr lang="tr-TR" sz="1200" dirty="0" err="1"/>
              <a:t>was</a:t>
            </a:r>
            <a:r>
              <a:rPr lang="en-US" sz="1200" dirty="0"/>
              <a:t> reported</a:t>
            </a:r>
          </a:p>
          <a:p>
            <a:r>
              <a:rPr lang="en-US" sz="1200" dirty="0"/>
              <a:t>as 9% a median of 6.9 years of follow</a:t>
            </a:r>
            <a:r>
              <a:rPr lang="tr-TR" sz="1200" dirty="0"/>
              <a:t>-</a:t>
            </a:r>
            <a:r>
              <a:rPr lang="en-US" sz="1200" dirty="0"/>
              <a:t>up</a:t>
            </a:r>
            <a:r>
              <a:rPr lang="tr-TR" sz="1200" dirty="0"/>
              <a:t> </a:t>
            </a:r>
            <a:r>
              <a:rPr lang="tr-TR" sz="1200" dirty="0" err="1"/>
              <a:t>duration</a:t>
            </a:r>
            <a:r>
              <a:rPr lang="tr-TR" sz="1200" dirty="0"/>
              <a:t> (</a:t>
            </a:r>
            <a:r>
              <a:rPr lang="en-US" sz="1000" dirty="0"/>
              <a:t>Leukemia 2013;27:1874</a:t>
            </a:r>
            <a:r>
              <a:rPr lang="tr-TR" sz="1200" dirty="0"/>
              <a:t>).</a:t>
            </a:r>
          </a:p>
        </p:txBody>
      </p:sp>
      <p:sp>
        <p:nvSpPr>
          <p:cNvPr id="7" name="6 Metin kutusu"/>
          <p:cNvSpPr txBox="1"/>
          <p:nvPr/>
        </p:nvSpPr>
        <p:spPr>
          <a:xfrm>
            <a:off x="5429256" y="993189"/>
            <a:ext cx="3429024" cy="1631216"/>
          </a:xfrm>
          <a:prstGeom prst="rect">
            <a:avLst/>
          </a:prstGeom>
          <a:noFill/>
        </p:spPr>
        <p:txBody>
          <a:bodyPr wrap="square" rtlCol="0">
            <a:spAutoFit/>
          </a:bodyPr>
          <a:lstStyle/>
          <a:p>
            <a:r>
              <a:rPr lang="tr-TR" sz="1400" dirty="0">
                <a:solidFill>
                  <a:srgbClr val="FF0000"/>
                </a:solidFill>
              </a:rPr>
              <a:t>M</a:t>
            </a:r>
            <a:r>
              <a:rPr lang="en-US" sz="1400" dirty="0" err="1">
                <a:solidFill>
                  <a:srgbClr val="FF0000"/>
                </a:solidFill>
              </a:rPr>
              <a:t>edian</a:t>
            </a:r>
            <a:r>
              <a:rPr lang="en-US" sz="1400" dirty="0">
                <a:solidFill>
                  <a:srgbClr val="FF0000"/>
                </a:solidFill>
              </a:rPr>
              <a:t> survival</a:t>
            </a:r>
            <a:r>
              <a:rPr lang="tr-TR" sz="1400" dirty="0">
                <a:solidFill>
                  <a:srgbClr val="FF0000"/>
                </a:solidFill>
              </a:rPr>
              <a:t>:</a:t>
            </a:r>
            <a:r>
              <a:rPr lang="en-US" sz="1400" dirty="0">
                <a:solidFill>
                  <a:srgbClr val="FF0000"/>
                </a:solidFill>
              </a:rPr>
              <a:t> 14.1 years. </a:t>
            </a:r>
            <a:endParaRPr lang="tr-TR" sz="1400" dirty="0">
              <a:solidFill>
                <a:srgbClr val="FF0000"/>
              </a:solidFill>
            </a:endParaRPr>
          </a:p>
          <a:p>
            <a:r>
              <a:rPr lang="en-US" sz="1400" dirty="0"/>
              <a:t>The cause of</a:t>
            </a:r>
            <a:r>
              <a:rPr lang="tr-TR" sz="1400" dirty="0"/>
              <a:t> </a:t>
            </a:r>
            <a:r>
              <a:rPr lang="en-US" sz="1400" dirty="0"/>
              <a:t>death</a:t>
            </a:r>
            <a:r>
              <a:rPr lang="tr-TR" sz="1400" dirty="0"/>
              <a:t>:</a:t>
            </a:r>
          </a:p>
          <a:p>
            <a:r>
              <a:rPr lang="tr-TR" sz="1200" dirty="0"/>
              <a:t>     U</a:t>
            </a:r>
            <a:r>
              <a:rPr lang="en-US" sz="1200" dirty="0" err="1"/>
              <a:t>nknown</a:t>
            </a:r>
            <a:r>
              <a:rPr lang="en-US" sz="1200" dirty="0"/>
              <a:t> (53%)</a:t>
            </a:r>
          </a:p>
          <a:p>
            <a:r>
              <a:rPr lang="tr-TR" sz="1200" dirty="0"/>
              <a:t>     </a:t>
            </a:r>
            <a:r>
              <a:rPr lang="tr-TR" sz="1200" dirty="0" err="1"/>
              <a:t>Acute</a:t>
            </a:r>
            <a:r>
              <a:rPr lang="tr-TR" sz="1200" dirty="0"/>
              <a:t> </a:t>
            </a:r>
            <a:r>
              <a:rPr lang="tr-TR" sz="1200" dirty="0" err="1"/>
              <a:t>leukemia</a:t>
            </a:r>
            <a:r>
              <a:rPr lang="tr-TR" sz="1200" dirty="0"/>
              <a:t> (10.3%)</a:t>
            </a:r>
          </a:p>
          <a:p>
            <a:r>
              <a:rPr lang="tr-TR" sz="1200" dirty="0"/>
              <a:t>     </a:t>
            </a:r>
            <a:r>
              <a:rPr lang="tr-TR" sz="1200" dirty="0" err="1"/>
              <a:t>Secondary</a:t>
            </a:r>
            <a:r>
              <a:rPr lang="tr-TR" sz="1200" dirty="0"/>
              <a:t> </a:t>
            </a:r>
            <a:r>
              <a:rPr lang="tr-TR" sz="1200" dirty="0" err="1"/>
              <a:t>malignancies</a:t>
            </a:r>
            <a:r>
              <a:rPr lang="tr-TR" sz="1200" dirty="0"/>
              <a:t> </a:t>
            </a:r>
            <a:r>
              <a:rPr lang="en-US" sz="1200" dirty="0"/>
              <a:t>(10.3%)</a:t>
            </a:r>
            <a:endParaRPr lang="tr-TR" sz="1200" dirty="0"/>
          </a:p>
          <a:p>
            <a:r>
              <a:rPr lang="tr-TR" sz="1200" dirty="0"/>
              <a:t>     </a:t>
            </a:r>
            <a:r>
              <a:rPr lang="tr-TR" sz="1200" dirty="0" err="1"/>
              <a:t>Th</a:t>
            </a:r>
            <a:r>
              <a:rPr lang="en-US" sz="1200" dirty="0" err="1"/>
              <a:t>rombotic</a:t>
            </a:r>
            <a:r>
              <a:rPr lang="en-US" sz="1200" dirty="0"/>
              <a:t> complications (9.2%),</a:t>
            </a:r>
          </a:p>
          <a:p>
            <a:r>
              <a:rPr lang="tr-TR" sz="1200" dirty="0"/>
              <a:t>     H</a:t>
            </a:r>
            <a:r>
              <a:rPr lang="en-US" sz="1200" dirty="0" err="1"/>
              <a:t>eart</a:t>
            </a:r>
            <a:r>
              <a:rPr lang="en-US" sz="1200" dirty="0"/>
              <a:t> failure (3.7%)</a:t>
            </a:r>
            <a:endParaRPr lang="tr-TR" sz="1200" dirty="0"/>
          </a:p>
          <a:p>
            <a:r>
              <a:rPr lang="tr-TR" sz="1200" dirty="0"/>
              <a:t>     N</a:t>
            </a:r>
            <a:r>
              <a:rPr lang="en-US" sz="1200" dirty="0" err="1"/>
              <a:t>onleukemic</a:t>
            </a:r>
            <a:r>
              <a:rPr lang="en-US" sz="1200" dirty="0"/>
              <a:t> progressive</a:t>
            </a:r>
            <a:r>
              <a:rPr lang="tr-TR" sz="1200" dirty="0"/>
              <a:t> </a:t>
            </a:r>
            <a:r>
              <a:rPr lang="en-US" sz="1200" dirty="0"/>
              <a:t>disease (3.4%)</a:t>
            </a:r>
            <a:endParaRPr lang="tr-TR" sz="1200" dirty="0"/>
          </a:p>
        </p:txBody>
      </p:sp>
      <p:sp>
        <p:nvSpPr>
          <p:cNvPr id="8" name="7 Metin kutusu"/>
          <p:cNvSpPr txBox="1"/>
          <p:nvPr/>
        </p:nvSpPr>
        <p:spPr>
          <a:xfrm>
            <a:off x="5429256" y="3182354"/>
            <a:ext cx="3429024" cy="954107"/>
          </a:xfrm>
          <a:prstGeom prst="rect">
            <a:avLst/>
          </a:prstGeom>
          <a:noFill/>
        </p:spPr>
        <p:txBody>
          <a:bodyPr wrap="square" rtlCol="0">
            <a:spAutoFit/>
          </a:bodyPr>
          <a:lstStyle/>
          <a:p>
            <a:r>
              <a:rPr lang="en-US" sz="1400" dirty="0"/>
              <a:t>The cumulative risk of acute</a:t>
            </a:r>
            <a:r>
              <a:rPr lang="tr-TR" sz="1400" dirty="0"/>
              <a:t> </a:t>
            </a:r>
            <a:r>
              <a:rPr lang="en-US" sz="1400" dirty="0"/>
              <a:t>leukemia, with death as a competing risk, was calculated as</a:t>
            </a:r>
            <a:r>
              <a:rPr lang="tr-TR" sz="1400" dirty="0"/>
              <a:t> </a:t>
            </a:r>
            <a:r>
              <a:rPr lang="en-US" sz="1400" dirty="0"/>
              <a:t>2.3% at 10 years, 5.5% at 15 years, and 7.9% at 20 years.</a:t>
            </a:r>
          </a:p>
        </p:txBody>
      </p:sp>
      <p:sp>
        <p:nvSpPr>
          <p:cNvPr id="9" name="8 Metin kutusu"/>
          <p:cNvSpPr txBox="1"/>
          <p:nvPr/>
        </p:nvSpPr>
        <p:spPr>
          <a:xfrm>
            <a:off x="5429256" y="5350907"/>
            <a:ext cx="3357586" cy="830997"/>
          </a:xfrm>
          <a:prstGeom prst="rect">
            <a:avLst/>
          </a:prstGeom>
          <a:noFill/>
        </p:spPr>
        <p:txBody>
          <a:bodyPr wrap="square" rtlCol="0">
            <a:spAutoFit/>
          </a:bodyPr>
          <a:lstStyle/>
          <a:p>
            <a:r>
              <a:rPr lang="tr-TR" sz="1200" dirty="0"/>
              <a:t>A</a:t>
            </a:r>
            <a:r>
              <a:rPr lang="en-US" sz="1200" dirty="0" err="1"/>
              <a:t>rterial</a:t>
            </a:r>
            <a:r>
              <a:rPr lang="en-US" sz="1200" dirty="0"/>
              <a:t> thrombosis,</a:t>
            </a:r>
            <a:r>
              <a:rPr lang="tr-TR" sz="1200" dirty="0"/>
              <a:t> </a:t>
            </a:r>
            <a:r>
              <a:rPr lang="en-US" sz="1200" dirty="0"/>
              <a:t>venous thrombosis, and major hemorrhage were reported</a:t>
            </a:r>
            <a:r>
              <a:rPr lang="tr-TR" sz="1200" dirty="0"/>
              <a:t> </a:t>
            </a:r>
            <a:r>
              <a:rPr lang="en-US" sz="1200" dirty="0"/>
              <a:t>as 12%, 9%, and 4.2% at a median of 6.9 years of follow</a:t>
            </a:r>
            <a:r>
              <a:rPr lang="tr-TR" sz="1200" dirty="0"/>
              <a:t>-</a:t>
            </a:r>
            <a:r>
              <a:rPr lang="en-US" sz="1200" dirty="0"/>
              <a:t>up</a:t>
            </a:r>
            <a:r>
              <a:rPr lang="tr-TR" sz="1200" dirty="0"/>
              <a:t> </a:t>
            </a:r>
            <a:r>
              <a:rPr lang="tr-TR" sz="1200" dirty="0" err="1"/>
              <a:t>duration</a:t>
            </a:r>
            <a:r>
              <a:rPr lang="tr-TR" sz="1200" dirty="0"/>
              <a:t> (</a:t>
            </a:r>
            <a:r>
              <a:rPr lang="en-US" sz="1000" dirty="0"/>
              <a:t>Leukemia 2013;27:1874</a:t>
            </a:r>
            <a:r>
              <a:rPr lang="tr-TR" sz="1200" dirty="0"/>
              <a:t>).</a:t>
            </a:r>
          </a:p>
        </p:txBody>
      </p:sp>
      <p:sp>
        <p:nvSpPr>
          <p:cNvPr id="10" name="9 Dikdörtgen"/>
          <p:cNvSpPr/>
          <p:nvPr/>
        </p:nvSpPr>
        <p:spPr>
          <a:xfrm>
            <a:off x="5429256" y="1004485"/>
            <a:ext cx="3357586" cy="164307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Dikdörtgen"/>
          <p:cNvSpPr/>
          <p:nvPr/>
        </p:nvSpPr>
        <p:spPr>
          <a:xfrm>
            <a:off x="5429256" y="4350775"/>
            <a:ext cx="3357586" cy="64294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089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3B0BA3EC-37F0-4D73-9FC9-D3B316A6A020}"/>
              </a:ext>
            </a:extLst>
          </p:cNvPr>
          <p:cNvGraphicFramePr>
            <a:graphicFrameLocks noGrp="1"/>
          </p:cNvGraphicFramePr>
          <p:nvPr>
            <p:ph idx="1"/>
            <p:extLst>
              <p:ext uri="{D42A27DB-BD31-4B8C-83A1-F6EECF244321}">
                <p14:modId xmlns:p14="http://schemas.microsoft.com/office/powerpoint/2010/main" val="4023809927"/>
              </p:ext>
            </p:extLst>
          </p:nvPr>
        </p:nvGraphicFramePr>
        <p:xfrm>
          <a:off x="457200" y="2131690"/>
          <a:ext cx="2962672" cy="1728192"/>
        </p:xfrm>
        <a:graphic>
          <a:graphicData uri="http://schemas.openxmlformats.org/drawingml/2006/table">
            <a:tbl>
              <a:tblPr firstRow="1" bandRow="1">
                <a:tableStyleId>{5940675A-B579-460E-94D1-54222C63F5DA}</a:tableStyleId>
              </a:tblPr>
              <a:tblGrid>
                <a:gridCol w="2170584">
                  <a:extLst>
                    <a:ext uri="{9D8B030D-6E8A-4147-A177-3AD203B41FA5}">
                      <a16:colId xmlns:a16="http://schemas.microsoft.com/office/drawing/2014/main" val="3771545910"/>
                    </a:ext>
                  </a:extLst>
                </a:gridCol>
                <a:gridCol w="792088">
                  <a:extLst>
                    <a:ext uri="{9D8B030D-6E8A-4147-A177-3AD203B41FA5}">
                      <a16:colId xmlns:a16="http://schemas.microsoft.com/office/drawing/2014/main" val="3363566936"/>
                    </a:ext>
                  </a:extLst>
                </a:gridCol>
              </a:tblGrid>
              <a:tr h="288032">
                <a:tc>
                  <a:txBody>
                    <a:bodyPr/>
                    <a:lstStyle/>
                    <a:p>
                      <a:endParaRPr lang="tr-TR" sz="1200" dirty="0"/>
                    </a:p>
                  </a:txBody>
                  <a:tcPr/>
                </a:tc>
                <a:tc>
                  <a:txBody>
                    <a:bodyPr/>
                    <a:lstStyle/>
                    <a:p>
                      <a:r>
                        <a:rPr lang="tr-TR" sz="1200" b="1" dirty="0"/>
                        <a:t>PUAN</a:t>
                      </a:r>
                    </a:p>
                  </a:txBody>
                  <a:tcPr/>
                </a:tc>
                <a:extLst>
                  <a:ext uri="{0D108BD9-81ED-4DB2-BD59-A6C34878D82A}">
                    <a16:rowId xmlns:a16="http://schemas.microsoft.com/office/drawing/2014/main" val="3410937150"/>
                  </a:ext>
                </a:extLst>
              </a:tr>
              <a:tr h="288032">
                <a:tc>
                  <a:txBody>
                    <a:bodyPr/>
                    <a:lstStyle/>
                    <a:p>
                      <a:r>
                        <a:rPr lang="tr-TR" sz="1200" b="1" dirty="0"/>
                        <a:t>YAŞ&gt;70</a:t>
                      </a:r>
                    </a:p>
                  </a:txBody>
                  <a:tcPr/>
                </a:tc>
                <a:tc>
                  <a:txBody>
                    <a:bodyPr/>
                    <a:lstStyle/>
                    <a:p>
                      <a:r>
                        <a:rPr lang="tr-TR" sz="1200" dirty="0"/>
                        <a:t>4</a:t>
                      </a:r>
                    </a:p>
                  </a:txBody>
                  <a:tcPr/>
                </a:tc>
                <a:extLst>
                  <a:ext uri="{0D108BD9-81ED-4DB2-BD59-A6C34878D82A}">
                    <a16:rowId xmlns:a16="http://schemas.microsoft.com/office/drawing/2014/main" val="510938320"/>
                  </a:ext>
                </a:extLst>
              </a:tr>
              <a:tr h="288032">
                <a:tc>
                  <a:txBody>
                    <a:bodyPr/>
                    <a:lstStyle/>
                    <a:p>
                      <a:r>
                        <a:rPr lang="tr-TR" sz="1200" b="1" dirty="0"/>
                        <a:t>YAŞ 50-70</a:t>
                      </a:r>
                    </a:p>
                  </a:txBody>
                  <a:tcPr/>
                </a:tc>
                <a:tc>
                  <a:txBody>
                    <a:bodyPr/>
                    <a:lstStyle/>
                    <a:p>
                      <a:r>
                        <a:rPr lang="tr-TR" sz="1200" dirty="0"/>
                        <a:t>2</a:t>
                      </a:r>
                    </a:p>
                  </a:txBody>
                  <a:tcPr/>
                </a:tc>
                <a:extLst>
                  <a:ext uri="{0D108BD9-81ED-4DB2-BD59-A6C34878D82A}">
                    <a16:rowId xmlns:a16="http://schemas.microsoft.com/office/drawing/2014/main" val="2669514283"/>
                  </a:ext>
                </a:extLst>
              </a:tr>
              <a:tr h="288032">
                <a:tc>
                  <a:txBody>
                    <a:bodyPr/>
                    <a:lstStyle/>
                    <a:p>
                      <a:r>
                        <a:rPr lang="tr-TR" sz="1200" b="1" dirty="0"/>
                        <a:t>Mutlak </a:t>
                      </a:r>
                      <a:r>
                        <a:rPr lang="tr-TR" sz="1200" b="1" dirty="0" err="1"/>
                        <a:t>nötrofil</a:t>
                      </a:r>
                      <a:r>
                        <a:rPr lang="tr-TR" sz="1200" b="1" dirty="0"/>
                        <a:t> ≥ 8000/mm3</a:t>
                      </a:r>
                    </a:p>
                  </a:txBody>
                  <a:tcPr/>
                </a:tc>
                <a:tc>
                  <a:txBody>
                    <a:bodyPr/>
                    <a:lstStyle/>
                    <a:p>
                      <a:r>
                        <a:rPr lang="tr-TR" sz="1200" dirty="0"/>
                        <a:t>1</a:t>
                      </a:r>
                    </a:p>
                  </a:txBody>
                  <a:tcPr/>
                </a:tc>
                <a:extLst>
                  <a:ext uri="{0D108BD9-81ED-4DB2-BD59-A6C34878D82A}">
                    <a16:rowId xmlns:a16="http://schemas.microsoft.com/office/drawing/2014/main" val="3523764074"/>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t>Mutlak </a:t>
                      </a:r>
                      <a:r>
                        <a:rPr lang="tr-TR" sz="1200" b="1" dirty="0" err="1"/>
                        <a:t>monosit</a:t>
                      </a:r>
                      <a:r>
                        <a:rPr lang="tr-TR" sz="1200" b="1" dirty="0"/>
                        <a:t> ≥ 800/mm3</a:t>
                      </a:r>
                    </a:p>
                  </a:txBody>
                  <a:tcPr/>
                </a:tc>
                <a:tc>
                  <a:txBody>
                    <a:bodyPr/>
                    <a:lstStyle/>
                    <a:p>
                      <a:r>
                        <a:rPr lang="tr-TR" sz="1200" dirty="0"/>
                        <a:t>1</a:t>
                      </a:r>
                    </a:p>
                  </a:txBody>
                  <a:tcPr/>
                </a:tc>
                <a:extLst>
                  <a:ext uri="{0D108BD9-81ED-4DB2-BD59-A6C34878D82A}">
                    <a16:rowId xmlns:a16="http://schemas.microsoft.com/office/drawing/2014/main" val="1131982018"/>
                  </a:ext>
                </a:extLst>
              </a:tr>
              <a:tr h="288032">
                <a:tc>
                  <a:txBody>
                    <a:bodyPr/>
                    <a:lstStyle/>
                    <a:p>
                      <a:r>
                        <a:rPr lang="tr-TR" sz="1200" b="1" dirty="0" err="1"/>
                        <a:t>Arteriyel</a:t>
                      </a:r>
                      <a:r>
                        <a:rPr lang="tr-TR" sz="1200" b="1" dirty="0"/>
                        <a:t> </a:t>
                      </a:r>
                      <a:r>
                        <a:rPr lang="tr-TR" sz="1200" b="1" dirty="0" err="1"/>
                        <a:t>tromboz</a:t>
                      </a:r>
                      <a:endParaRPr lang="tr-TR" sz="1200" b="1" dirty="0"/>
                    </a:p>
                  </a:txBody>
                  <a:tcPr/>
                </a:tc>
                <a:tc>
                  <a:txBody>
                    <a:bodyPr/>
                    <a:lstStyle/>
                    <a:p>
                      <a:r>
                        <a:rPr lang="tr-TR" sz="1200" dirty="0"/>
                        <a:t>1</a:t>
                      </a:r>
                    </a:p>
                  </a:txBody>
                  <a:tcPr/>
                </a:tc>
                <a:extLst>
                  <a:ext uri="{0D108BD9-81ED-4DB2-BD59-A6C34878D82A}">
                    <a16:rowId xmlns:a16="http://schemas.microsoft.com/office/drawing/2014/main" val="367387415"/>
                  </a:ext>
                </a:extLst>
              </a:tr>
            </a:tbl>
          </a:graphicData>
        </a:graphic>
      </p:graphicFrame>
      <p:graphicFrame>
        <p:nvGraphicFramePr>
          <p:cNvPr id="5" name="İçerik Yer Tutucusu 3">
            <a:extLst>
              <a:ext uri="{FF2B5EF4-FFF2-40B4-BE49-F238E27FC236}">
                <a16:creationId xmlns:a16="http://schemas.microsoft.com/office/drawing/2014/main" id="{56C6402B-319B-4980-9C61-641EBACE5625}"/>
              </a:ext>
            </a:extLst>
          </p:cNvPr>
          <p:cNvGraphicFramePr>
            <a:graphicFrameLocks/>
          </p:cNvGraphicFramePr>
          <p:nvPr>
            <p:extLst>
              <p:ext uri="{D42A27DB-BD31-4B8C-83A1-F6EECF244321}">
                <p14:modId xmlns:p14="http://schemas.microsoft.com/office/powerpoint/2010/main" val="3331738575"/>
              </p:ext>
            </p:extLst>
          </p:nvPr>
        </p:nvGraphicFramePr>
        <p:xfrm>
          <a:off x="3553544" y="2131690"/>
          <a:ext cx="5266928" cy="1728192"/>
        </p:xfrm>
        <a:graphic>
          <a:graphicData uri="http://schemas.openxmlformats.org/drawingml/2006/table">
            <a:tbl>
              <a:tblPr firstRow="1" bandRow="1">
                <a:tableStyleId>{5940675A-B579-460E-94D1-54222C63F5DA}</a:tableStyleId>
              </a:tblPr>
              <a:tblGrid>
                <a:gridCol w="1571913">
                  <a:extLst>
                    <a:ext uri="{9D8B030D-6E8A-4147-A177-3AD203B41FA5}">
                      <a16:colId xmlns:a16="http://schemas.microsoft.com/office/drawing/2014/main" val="3771545910"/>
                    </a:ext>
                  </a:extLst>
                </a:gridCol>
                <a:gridCol w="1395894">
                  <a:extLst>
                    <a:ext uri="{9D8B030D-6E8A-4147-A177-3AD203B41FA5}">
                      <a16:colId xmlns:a16="http://schemas.microsoft.com/office/drawing/2014/main" val="3363566936"/>
                    </a:ext>
                  </a:extLst>
                </a:gridCol>
                <a:gridCol w="2299121">
                  <a:extLst>
                    <a:ext uri="{9D8B030D-6E8A-4147-A177-3AD203B41FA5}">
                      <a16:colId xmlns:a16="http://schemas.microsoft.com/office/drawing/2014/main" val="4147292051"/>
                    </a:ext>
                  </a:extLst>
                </a:gridCol>
              </a:tblGrid>
              <a:tr h="288032">
                <a:tc>
                  <a:txBody>
                    <a:bodyPr/>
                    <a:lstStyle/>
                    <a:p>
                      <a:r>
                        <a:rPr lang="tr-TR" sz="1200" b="1" dirty="0"/>
                        <a:t>TOPLAM PUAN</a:t>
                      </a:r>
                    </a:p>
                  </a:txBody>
                  <a:tcPr/>
                </a:tc>
                <a:tc>
                  <a:txBody>
                    <a:bodyPr/>
                    <a:lstStyle/>
                    <a:p>
                      <a:r>
                        <a:rPr lang="tr-TR" sz="1200" b="1" dirty="0"/>
                        <a:t>RİSK GRUBU</a:t>
                      </a:r>
                    </a:p>
                  </a:txBody>
                  <a:tcPr/>
                </a:tc>
                <a:tc>
                  <a:txBody>
                    <a:bodyPr/>
                    <a:lstStyle/>
                    <a:p>
                      <a:r>
                        <a:rPr lang="tr-TR" sz="1200" b="1" dirty="0"/>
                        <a:t>ORTANCA SAĞKALIM (yıl)</a:t>
                      </a:r>
                    </a:p>
                  </a:txBody>
                  <a:tcPr/>
                </a:tc>
                <a:extLst>
                  <a:ext uri="{0D108BD9-81ED-4DB2-BD59-A6C34878D82A}">
                    <a16:rowId xmlns:a16="http://schemas.microsoft.com/office/drawing/2014/main" val="3410937150"/>
                  </a:ext>
                </a:extLst>
              </a:tr>
              <a:tr h="288032">
                <a:tc>
                  <a:txBody>
                    <a:bodyPr/>
                    <a:lstStyle/>
                    <a:p>
                      <a:r>
                        <a:rPr lang="tr-TR" sz="1200" dirty="0"/>
                        <a:t>0</a:t>
                      </a:r>
                    </a:p>
                  </a:txBody>
                  <a:tcPr/>
                </a:tc>
                <a:tc>
                  <a:txBody>
                    <a:bodyPr/>
                    <a:lstStyle/>
                    <a:p>
                      <a:r>
                        <a:rPr lang="tr-TR" sz="1200" dirty="0"/>
                        <a:t>ÇOK DÜŞÜK</a:t>
                      </a:r>
                    </a:p>
                  </a:txBody>
                  <a:tcPr/>
                </a:tc>
                <a:tc>
                  <a:txBody>
                    <a:bodyPr/>
                    <a:lstStyle/>
                    <a:p>
                      <a:r>
                        <a:rPr lang="tr-TR" sz="1200" dirty="0"/>
                        <a:t>37</a:t>
                      </a:r>
                    </a:p>
                  </a:txBody>
                  <a:tcPr/>
                </a:tc>
                <a:extLst>
                  <a:ext uri="{0D108BD9-81ED-4DB2-BD59-A6C34878D82A}">
                    <a16:rowId xmlns:a16="http://schemas.microsoft.com/office/drawing/2014/main" val="510938320"/>
                  </a:ext>
                </a:extLst>
              </a:tr>
              <a:tr h="288032">
                <a:tc>
                  <a:txBody>
                    <a:bodyPr/>
                    <a:lstStyle/>
                    <a:p>
                      <a:r>
                        <a:rPr lang="tr-TR" sz="1200" dirty="0"/>
                        <a:t>1</a:t>
                      </a:r>
                    </a:p>
                  </a:txBody>
                  <a:tcPr/>
                </a:tc>
                <a:tc>
                  <a:txBody>
                    <a:bodyPr/>
                    <a:lstStyle/>
                    <a:p>
                      <a:r>
                        <a:rPr lang="tr-TR" sz="1200" dirty="0"/>
                        <a:t>DÜŞÜK</a:t>
                      </a:r>
                    </a:p>
                  </a:txBody>
                  <a:tcPr/>
                </a:tc>
                <a:tc>
                  <a:txBody>
                    <a:bodyPr/>
                    <a:lstStyle/>
                    <a:p>
                      <a:r>
                        <a:rPr lang="tr-TR" sz="1200" dirty="0"/>
                        <a:t>29,2</a:t>
                      </a:r>
                    </a:p>
                  </a:txBody>
                  <a:tcPr/>
                </a:tc>
                <a:extLst>
                  <a:ext uri="{0D108BD9-81ED-4DB2-BD59-A6C34878D82A}">
                    <a16:rowId xmlns:a16="http://schemas.microsoft.com/office/drawing/2014/main" val="2669514283"/>
                  </a:ext>
                </a:extLst>
              </a:tr>
              <a:tr h="288032">
                <a:tc>
                  <a:txBody>
                    <a:bodyPr/>
                    <a:lstStyle/>
                    <a:p>
                      <a:r>
                        <a:rPr lang="tr-TR" sz="1200" dirty="0"/>
                        <a:t>2-3</a:t>
                      </a:r>
                    </a:p>
                  </a:txBody>
                  <a:tcPr/>
                </a:tc>
                <a:tc>
                  <a:txBody>
                    <a:bodyPr/>
                    <a:lstStyle/>
                    <a:p>
                      <a:r>
                        <a:rPr lang="tr-TR" sz="1200" dirty="0"/>
                        <a:t>ORTA</a:t>
                      </a:r>
                    </a:p>
                  </a:txBody>
                  <a:tcPr/>
                </a:tc>
                <a:tc>
                  <a:txBody>
                    <a:bodyPr/>
                    <a:lstStyle/>
                    <a:p>
                      <a:r>
                        <a:rPr lang="tr-TR" sz="1200" dirty="0"/>
                        <a:t>20,2</a:t>
                      </a:r>
                    </a:p>
                  </a:txBody>
                  <a:tcPr/>
                </a:tc>
                <a:extLst>
                  <a:ext uri="{0D108BD9-81ED-4DB2-BD59-A6C34878D82A}">
                    <a16:rowId xmlns:a16="http://schemas.microsoft.com/office/drawing/2014/main" val="3523764074"/>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4-5</a:t>
                      </a:r>
                    </a:p>
                  </a:txBody>
                  <a:tcPr/>
                </a:tc>
                <a:tc>
                  <a:txBody>
                    <a:bodyPr/>
                    <a:lstStyle/>
                    <a:p>
                      <a:r>
                        <a:rPr lang="tr-TR" sz="1200" dirty="0"/>
                        <a:t>YÜKSEK</a:t>
                      </a:r>
                    </a:p>
                  </a:txBody>
                  <a:tcPr/>
                </a:tc>
                <a:tc>
                  <a:txBody>
                    <a:bodyPr/>
                    <a:lstStyle/>
                    <a:p>
                      <a:r>
                        <a:rPr lang="tr-TR" sz="1200" dirty="0"/>
                        <a:t>11,5</a:t>
                      </a:r>
                    </a:p>
                  </a:txBody>
                  <a:tcPr/>
                </a:tc>
                <a:extLst>
                  <a:ext uri="{0D108BD9-81ED-4DB2-BD59-A6C34878D82A}">
                    <a16:rowId xmlns:a16="http://schemas.microsoft.com/office/drawing/2014/main" val="1131982018"/>
                  </a:ext>
                </a:extLst>
              </a:tr>
              <a:tr h="288032">
                <a:tc>
                  <a:txBody>
                    <a:bodyPr/>
                    <a:lstStyle/>
                    <a:p>
                      <a:r>
                        <a:rPr lang="tr-TR" sz="1200" dirty="0"/>
                        <a:t>6-7</a:t>
                      </a:r>
                    </a:p>
                  </a:txBody>
                  <a:tcPr/>
                </a:tc>
                <a:tc>
                  <a:txBody>
                    <a:bodyPr/>
                    <a:lstStyle/>
                    <a:p>
                      <a:r>
                        <a:rPr lang="tr-TR" sz="1200" dirty="0"/>
                        <a:t>ÇOK YÜKSEK</a:t>
                      </a:r>
                    </a:p>
                  </a:txBody>
                  <a:tcPr/>
                </a:tc>
                <a:tc>
                  <a:txBody>
                    <a:bodyPr/>
                    <a:lstStyle/>
                    <a:p>
                      <a:r>
                        <a:rPr lang="tr-TR" sz="1200" dirty="0">
                          <a:solidFill>
                            <a:srgbClr val="FF0000"/>
                          </a:solidFill>
                        </a:rPr>
                        <a:t>6,3</a:t>
                      </a:r>
                    </a:p>
                  </a:txBody>
                  <a:tcPr/>
                </a:tc>
                <a:extLst>
                  <a:ext uri="{0D108BD9-81ED-4DB2-BD59-A6C34878D82A}">
                    <a16:rowId xmlns:a16="http://schemas.microsoft.com/office/drawing/2014/main" val="367387415"/>
                  </a:ext>
                </a:extLst>
              </a:tr>
            </a:tbl>
          </a:graphicData>
        </a:graphic>
      </p:graphicFrame>
      <p:sp>
        <p:nvSpPr>
          <p:cNvPr id="6" name="Yıldız: 5 Nokta 5">
            <a:extLst>
              <a:ext uri="{FF2B5EF4-FFF2-40B4-BE49-F238E27FC236}">
                <a16:creationId xmlns:a16="http://schemas.microsoft.com/office/drawing/2014/main" id="{C9C6A23B-D935-4939-88C2-E1430D0AF269}"/>
              </a:ext>
            </a:extLst>
          </p:cNvPr>
          <p:cNvSpPr/>
          <p:nvPr/>
        </p:nvSpPr>
        <p:spPr>
          <a:xfrm>
            <a:off x="323528" y="3859882"/>
            <a:ext cx="144016" cy="144016"/>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51A6F614-2B36-4289-8261-8165D60BA7D4}"/>
              </a:ext>
            </a:extLst>
          </p:cNvPr>
          <p:cNvSpPr txBox="1"/>
          <p:nvPr/>
        </p:nvSpPr>
        <p:spPr>
          <a:xfrm>
            <a:off x="379465" y="3859882"/>
            <a:ext cx="8764535" cy="246221"/>
          </a:xfrm>
          <a:prstGeom prst="rect">
            <a:avLst/>
          </a:prstGeom>
          <a:noFill/>
        </p:spPr>
        <p:txBody>
          <a:bodyPr wrap="square" rtlCol="0">
            <a:spAutoFit/>
          </a:bodyPr>
          <a:lstStyle/>
          <a:p>
            <a:pPr lvl="0" eaLnBrk="0" fontAlgn="base" hangingPunct="0">
              <a:spcBef>
                <a:spcPct val="0"/>
              </a:spcBef>
              <a:spcAft>
                <a:spcPct val="0"/>
              </a:spcAft>
            </a:pPr>
            <a:r>
              <a:rPr lang="tr-TR" altLang="tr-TR" sz="1000" dirty="0">
                <a:solidFill>
                  <a:srgbClr val="1F1F1F"/>
                </a:solidFill>
                <a:latin typeface="inherit"/>
              </a:rPr>
              <a:t>Revize edilmiş IWG modelinin (AIC 204; AUC 0,88) 20 yıllık hayatta kalma tahmin performansı, 2013 IWG versiyonunun (AIC 350; AUC 0,86) performansından üstün</a:t>
            </a:r>
            <a:r>
              <a:rPr lang="tr-TR" altLang="tr-TR" sz="100" dirty="0"/>
              <a:t> </a:t>
            </a:r>
            <a:endParaRPr lang="tr-TR" altLang="tr-TR" sz="800" dirty="0">
              <a:latin typeface="Arial" panose="020B0604020202020204" pitchFamily="34" charset="0"/>
            </a:endParaRPr>
          </a:p>
        </p:txBody>
      </p:sp>
      <p:sp>
        <p:nvSpPr>
          <p:cNvPr id="9" name="Rectangle 1">
            <a:extLst>
              <a:ext uri="{FF2B5EF4-FFF2-40B4-BE49-F238E27FC236}">
                <a16:creationId xmlns:a16="http://schemas.microsoft.com/office/drawing/2014/main" id="{7D9EAD44-DFC6-4184-83D5-992BCAEC44D8}"/>
              </a:ext>
            </a:extLst>
          </p:cNvPr>
          <p:cNvSpPr>
            <a:spLocks noChangeArrowheads="1"/>
          </p:cNvSpPr>
          <p:nvPr/>
        </p:nvSpPr>
        <p:spPr bwMode="auto">
          <a:xfrm>
            <a:off x="275028" y="4485051"/>
            <a:ext cx="8545444" cy="219035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1200" b="1" i="0" u="none" strike="noStrike" cap="none" normalizeH="0" baseline="0" dirty="0">
                <a:ln>
                  <a:noFill/>
                </a:ln>
                <a:solidFill>
                  <a:srgbClr val="1F1F1F"/>
                </a:solidFill>
                <a:effectLst/>
              </a:rPr>
              <a:t>Tanı/kronik faz aşamasında mutasyon durumu: ASXL1 %10; SRSF2 %4, IDH2 %2, TP53 %2, RUNX1 %1,4.</a:t>
            </a:r>
          </a:p>
          <a:p>
            <a:pPr marL="285750" indent="-285750" eaLnBrk="0" fontAlgn="base" hangingPunct="0">
              <a:spcBef>
                <a:spcPct val="0"/>
              </a:spcBef>
              <a:spcAft>
                <a:spcPct val="0"/>
              </a:spcAft>
              <a:buFont typeface="Arial" panose="020B0604020202020204" pitchFamily="34" charset="0"/>
              <a:buChar char="•"/>
            </a:pPr>
            <a:r>
              <a:rPr lang="tr-TR" altLang="tr-TR" sz="1200" dirty="0">
                <a:solidFill>
                  <a:srgbClr val="1F1F1F"/>
                </a:solidFill>
              </a:rPr>
              <a:t>Mutasyonların çok değişkenli analizinde </a:t>
            </a:r>
            <a:r>
              <a:rPr lang="tr-TR" altLang="tr-TR" sz="1200" dirty="0">
                <a:solidFill>
                  <a:srgbClr val="FF0000"/>
                </a:solidFill>
              </a:rPr>
              <a:t>total </a:t>
            </a:r>
            <a:r>
              <a:rPr lang="tr-TR" altLang="tr-TR" sz="1200" dirty="0" err="1">
                <a:solidFill>
                  <a:srgbClr val="FF0000"/>
                </a:solidFill>
              </a:rPr>
              <a:t>sağkalım</a:t>
            </a:r>
            <a:r>
              <a:rPr lang="tr-TR" altLang="tr-TR" sz="1200" dirty="0">
                <a:solidFill>
                  <a:srgbClr val="FF0000"/>
                </a:solidFill>
              </a:rPr>
              <a:t> ile ilişkili saptananlar: </a:t>
            </a:r>
            <a:r>
              <a:rPr kumimoji="0" lang="tr-TR" altLang="tr-TR" sz="1200" i="0" u="none" strike="noStrike" cap="none" normalizeH="0" baseline="0" dirty="0">
                <a:ln>
                  <a:noFill/>
                </a:ln>
                <a:solidFill>
                  <a:srgbClr val="FF0000"/>
                </a:solidFill>
                <a:effectLst/>
              </a:rPr>
              <a:t> </a:t>
            </a:r>
            <a:r>
              <a:rPr lang="tr-TR" altLang="tr-TR" sz="1200" dirty="0">
                <a:solidFill>
                  <a:srgbClr val="FF0000"/>
                </a:solidFill>
              </a:rPr>
              <a:t>SRSF2, IDH2 ve ASXL1</a:t>
            </a:r>
          </a:p>
          <a:p>
            <a:pPr marL="285750" lvl="0" indent="-285750" eaLnBrk="0" fontAlgn="base" hangingPunct="0">
              <a:spcBef>
                <a:spcPct val="0"/>
              </a:spcBef>
              <a:spcAft>
                <a:spcPct val="0"/>
              </a:spcAft>
              <a:buFont typeface="Arial" panose="020B0604020202020204" pitchFamily="34" charset="0"/>
              <a:buChar char="•"/>
            </a:pPr>
            <a:r>
              <a:rPr lang="tr-TR" sz="1200" b="1" dirty="0">
                <a:solidFill>
                  <a:srgbClr val="FF0000"/>
                </a:solidFill>
              </a:rPr>
              <a:t>≥ 800/mm3 </a:t>
            </a:r>
            <a:r>
              <a:rPr lang="tr-TR" sz="1200" b="1" dirty="0" err="1">
                <a:solidFill>
                  <a:srgbClr val="FF0000"/>
                </a:solidFill>
              </a:rPr>
              <a:t>m</a:t>
            </a:r>
            <a:r>
              <a:rPr kumimoji="0" lang="tr-TR" altLang="tr-TR" sz="1200" b="1" i="0" u="none" strike="noStrike" cap="none" normalizeH="0" baseline="0" dirty="0" err="1">
                <a:ln>
                  <a:noFill/>
                </a:ln>
                <a:solidFill>
                  <a:srgbClr val="FF0000"/>
                </a:solidFill>
                <a:effectLst/>
              </a:rPr>
              <a:t>onositoz</a:t>
            </a:r>
            <a:r>
              <a:rPr kumimoji="0" lang="tr-TR" altLang="tr-TR" sz="1200" b="1" i="0" u="none" strike="noStrike" cap="none" normalizeH="0" baseline="0" dirty="0">
                <a:ln>
                  <a:noFill/>
                </a:ln>
                <a:solidFill>
                  <a:srgbClr val="FF0000"/>
                </a:solidFill>
                <a:effectLst/>
              </a:rPr>
              <a:t> ile olumsuz mutasyonun varlığı arasında korelasyon vardı: %24'e karşı %7 </a:t>
            </a:r>
            <a:r>
              <a:rPr kumimoji="0" lang="tr-TR" altLang="tr-TR" sz="1200" b="1" i="0" u="none" strike="noStrike" cap="none" normalizeH="0" baseline="0" dirty="0" err="1">
                <a:ln>
                  <a:noFill/>
                </a:ln>
                <a:solidFill>
                  <a:srgbClr val="FF0000"/>
                </a:solidFill>
                <a:effectLst/>
              </a:rPr>
              <a:t>insidans</a:t>
            </a:r>
            <a:r>
              <a:rPr kumimoji="0" lang="tr-TR" altLang="tr-TR" sz="1200" b="1" i="0" u="none" strike="noStrike" cap="none" normalizeH="0" baseline="0" dirty="0">
                <a:ln>
                  <a:noFill/>
                </a:ln>
                <a:solidFill>
                  <a:srgbClr val="FF0000"/>
                </a:solidFill>
                <a:effectLst/>
              </a:rPr>
              <a:t>; p&lt;0,01).</a:t>
            </a:r>
          </a:p>
          <a:p>
            <a:pPr lvl="0" eaLnBrk="0" fontAlgn="base" hangingPunct="0">
              <a:spcBef>
                <a:spcPct val="0"/>
              </a:spcBef>
              <a:spcAft>
                <a:spcPct val="0"/>
              </a:spcAft>
            </a:pPr>
            <a:endParaRPr kumimoji="0" lang="tr-TR" altLang="tr-TR" sz="1200" i="0" u="none" strike="noStrike" cap="none" normalizeH="0" baseline="0" dirty="0">
              <a:ln>
                <a:noFill/>
              </a:ln>
              <a:solidFill>
                <a:srgbClr val="1F1F1F"/>
              </a:solidFill>
              <a:effectLst/>
            </a:endParaRPr>
          </a:p>
          <a:p>
            <a:pPr marL="285750" lvl="0" indent="-285750" eaLnBrk="0" fontAlgn="base" hangingPunct="0">
              <a:spcBef>
                <a:spcPct val="0"/>
              </a:spcBef>
              <a:spcAft>
                <a:spcPct val="0"/>
              </a:spcAft>
              <a:buFont typeface="Arial" panose="020B0604020202020204" pitchFamily="34" charset="0"/>
              <a:buChar char="•"/>
            </a:pPr>
            <a:r>
              <a:rPr lang="tr-TR" altLang="tr-TR" sz="1200" dirty="0">
                <a:solidFill>
                  <a:srgbClr val="1F1F1F"/>
                </a:solidFill>
              </a:rPr>
              <a:t>Mutasyon durumu dahil çok değişkenli analizde total </a:t>
            </a:r>
            <a:r>
              <a:rPr lang="tr-TR" altLang="tr-TR" sz="1200" dirty="0" err="1">
                <a:solidFill>
                  <a:srgbClr val="1F1F1F"/>
                </a:solidFill>
              </a:rPr>
              <a:t>sağkalım</a:t>
            </a:r>
            <a:r>
              <a:rPr lang="tr-TR" altLang="tr-TR" sz="1200" dirty="0">
                <a:solidFill>
                  <a:srgbClr val="1F1F1F"/>
                </a:solidFill>
              </a:rPr>
              <a:t> için </a:t>
            </a:r>
            <a:r>
              <a:rPr kumimoji="0" lang="tr-TR" altLang="tr-TR" sz="1200" i="0" u="none" strike="noStrike" cap="none" normalizeH="0" baseline="0" dirty="0">
                <a:ln>
                  <a:noFill/>
                </a:ln>
                <a:solidFill>
                  <a:srgbClr val="1F1F1F"/>
                </a:solidFill>
                <a:effectLst/>
              </a:rPr>
              <a:t>bağımsız risk faktörleri; </a:t>
            </a:r>
          </a:p>
          <a:p>
            <a:pPr lvl="0" eaLnBrk="0" fontAlgn="base" hangingPunct="0">
              <a:spcBef>
                <a:spcPct val="0"/>
              </a:spcBef>
              <a:spcAft>
                <a:spcPct val="0"/>
              </a:spcAft>
            </a:pPr>
            <a:r>
              <a:rPr lang="tr-TR" altLang="tr-TR" sz="1200" dirty="0">
                <a:solidFill>
                  <a:srgbClr val="1F1F1F"/>
                </a:solidFill>
              </a:rPr>
              <a:t>	</a:t>
            </a:r>
            <a:r>
              <a:rPr kumimoji="0" lang="tr-TR" altLang="tr-TR" sz="1200" i="0" u="none" strike="noStrike" cap="none" normalizeH="0" baseline="0" dirty="0">
                <a:ln>
                  <a:noFill/>
                </a:ln>
                <a:solidFill>
                  <a:srgbClr val="1F1F1F"/>
                </a:solidFill>
                <a:effectLst/>
              </a:rPr>
              <a:t>&gt;70 yaş (HR 14,7), </a:t>
            </a:r>
          </a:p>
          <a:p>
            <a:pPr lvl="0" eaLnBrk="0" fontAlgn="base" hangingPunct="0">
              <a:spcBef>
                <a:spcPct val="0"/>
              </a:spcBef>
              <a:spcAft>
                <a:spcPct val="0"/>
              </a:spcAft>
            </a:pPr>
            <a:r>
              <a:rPr lang="tr-TR" altLang="tr-TR" sz="1200" dirty="0">
                <a:solidFill>
                  <a:srgbClr val="1F1F1F"/>
                </a:solidFill>
              </a:rPr>
              <a:t>	</a:t>
            </a:r>
            <a:r>
              <a:rPr kumimoji="0" lang="tr-TR" altLang="tr-TR" sz="1200" i="0" u="none" strike="noStrike" cap="none" normalizeH="0" baseline="0" dirty="0">
                <a:ln>
                  <a:noFill/>
                </a:ln>
                <a:solidFill>
                  <a:srgbClr val="1F1F1F"/>
                </a:solidFill>
                <a:effectLst/>
              </a:rPr>
              <a:t>50-70 yaş (HR 6,2), </a:t>
            </a:r>
          </a:p>
          <a:p>
            <a:pPr lvl="0" eaLnBrk="0" fontAlgn="base" hangingPunct="0">
              <a:spcBef>
                <a:spcPct val="0"/>
              </a:spcBef>
              <a:spcAft>
                <a:spcPct val="0"/>
              </a:spcAft>
            </a:pPr>
            <a:r>
              <a:rPr lang="tr-TR" altLang="tr-TR" sz="1200" dirty="0">
                <a:solidFill>
                  <a:srgbClr val="1F1F1F"/>
                </a:solidFill>
              </a:rPr>
              <a:t>	</a:t>
            </a:r>
            <a:r>
              <a:rPr kumimoji="0" lang="tr-TR" altLang="tr-TR" sz="1200" i="0" u="none" strike="noStrike" cap="none" normalizeH="0" baseline="0" dirty="0">
                <a:ln>
                  <a:noFill/>
                </a:ln>
                <a:solidFill>
                  <a:srgbClr val="1F1F1F"/>
                </a:solidFill>
                <a:effectLst/>
              </a:rPr>
              <a:t>herhangi bir olumsuz mutasyon (HR 3,4) </a:t>
            </a:r>
          </a:p>
          <a:p>
            <a:pPr eaLnBrk="0" fontAlgn="base" hangingPunct="0">
              <a:spcBef>
                <a:spcPct val="0"/>
              </a:spcBef>
              <a:spcAft>
                <a:spcPct val="0"/>
              </a:spcAft>
            </a:pPr>
            <a:r>
              <a:rPr lang="tr-TR" altLang="tr-TR" sz="1200" dirty="0">
                <a:solidFill>
                  <a:srgbClr val="1F1F1F"/>
                </a:solidFill>
              </a:rPr>
              <a:t>	</a:t>
            </a:r>
            <a:r>
              <a:rPr kumimoji="0" lang="tr-TR" altLang="tr-TR" sz="1200" i="0" u="none" strike="noStrike" cap="none" normalizeH="0" baseline="0" dirty="0">
                <a:ln>
                  <a:noFill/>
                </a:ln>
                <a:solidFill>
                  <a:srgbClr val="1F1F1F"/>
                </a:solidFill>
                <a:effectLst/>
              </a:rPr>
              <a:t>ve </a:t>
            </a:r>
            <a:r>
              <a:rPr lang="tr-TR" sz="1200" dirty="0"/>
              <a:t>Mutlak </a:t>
            </a:r>
            <a:r>
              <a:rPr lang="tr-TR" sz="1200" dirty="0" err="1"/>
              <a:t>nötrofil</a:t>
            </a:r>
            <a:r>
              <a:rPr lang="tr-TR" sz="1200" dirty="0"/>
              <a:t> ≥ 8000/mm3</a:t>
            </a:r>
          </a:p>
          <a:p>
            <a:pPr lvl="0" eaLnBrk="0" fontAlgn="base" hangingPunct="0">
              <a:spcBef>
                <a:spcPct val="0"/>
              </a:spcBef>
              <a:spcAft>
                <a:spcPct val="0"/>
              </a:spcAft>
            </a:pPr>
            <a:endParaRPr lang="tr-TR" altLang="tr-TR" sz="1200" dirty="0">
              <a:solidFill>
                <a:srgbClr val="1F1F1F"/>
              </a:solidFill>
            </a:endParaRPr>
          </a:p>
          <a:p>
            <a:pPr marL="285750" lvl="0" indent="-285750" eaLnBrk="0" fontAlgn="base" hangingPunct="0">
              <a:spcBef>
                <a:spcPct val="0"/>
              </a:spcBef>
              <a:spcAft>
                <a:spcPct val="0"/>
              </a:spcAft>
              <a:buFont typeface="Arial" panose="020B0604020202020204" pitchFamily="34" charset="0"/>
              <a:buChar char="•"/>
            </a:pPr>
            <a:r>
              <a:rPr kumimoji="0" lang="tr-TR" altLang="tr-TR" sz="1200" b="1" i="0" u="none" strike="noStrike" cap="none" normalizeH="0" baseline="0" dirty="0" err="1">
                <a:ln>
                  <a:noFill/>
                </a:ln>
                <a:solidFill>
                  <a:srgbClr val="FF0000"/>
                </a:solidFill>
                <a:effectLst/>
              </a:rPr>
              <a:t>Lösemisiz</a:t>
            </a:r>
            <a:r>
              <a:rPr kumimoji="0" lang="tr-TR" altLang="tr-TR" sz="1200" b="1" i="0" u="none" strike="noStrike" cap="none" normalizeH="0" baseline="0" dirty="0">
                <a:ln>
                  <a:noFill/>
                </a:ln>
                <a:solidFill>
                  <a:srgbClr val="FF0000"/>
                </a:solidFill>
                <a:effectLst/>
              </a:rPr>
              <a:t> hayatta kalma, SRSF2, RUNX1, TP53 ve ASXL1 mutasyonlarından, </a:t>
            </a:r>
          </a:p>
          <a:p>
            <a:pPr marL="285750" lvl="0" indent="-285750" eaLnBrk="0" fontAlgn="base" hangingPunct="0">
              <a:spcBef>
                <a:spcPct val="0"/>
              </a:spcBef>
              <a:spcAft>
                <a:spcPct val="0"/>
              </a:spcAft>
              <a:buFont typeface="Arial" panose="020B0604020202020204" pitchFamily="34" charset="0"/>
              <a:buChar char="•"/>
            </a:pPr>
            <a:r>
              <a:rPr lang="tr-TR" altLang="tr-TR" sz="1200" dirty="0" err="1">
                <a:solidFill>
                  <a:srgbClr val="FF0000"/>
                </a:solidFill>
              </a:rPr>
              <a:t>M</a:t>
            </a:r>
            <a:r>
              <a:rPr kumimoji="0" lang="tr-TR" altLang="tr-TR" sz="1200" i="0" u="none" strike="noStrike" cap="none" normalizeH="0" baseline="0" dirty="0" err="1">
                <a:ln>
                  <a:noFill/>
                </a:ln>
                <a:solidFill>
                  <a:srgbClr val="FF0000"/>
                </a:solidFill>
                <a:effectLst/>
              </a:rPr>
              <a:t>iyelofibrozsuz</a:t>
            </a:r>
            <a:r>
              <a:rPr kumimoji="0" lang="tr-TR" altLang="tr-TR" sz="1200" i="0" u="none" strike="noStrike" cap="none" normalizeH="0" baseline="0" dirty="0">
                <a:ln>
                  <a:noFill/>
                </a:ln>
                <a:solidFill>
                  <a:srgbClr val="FF0000"/>
                </a:solidFill>
                <a:effectLst/>
              </a:rPr>
              <a:t> hayatta kalma ise SRSF2 mutasyonundan olumsuz etkilenmiştir. </a:t>
            </a:r>
          </a:p>
        </p:txBody>
      </p:sp>
      <p:sp>
        <p:nvSpPr>
          <p:cNvPr id="12" name="Rectangle 2">
            <a:extLst>
              <a:ext uri="{FF2B5EF4-FFF2-40B4-BE49-F238E27FC236}">
                <a16:creationId xmlns:a16="http://schemas.microsoft.com/office/drawing/2014/main" id="{DFD86F0E-FDB3-43AA-AD1F-491D467B8D85}"/>
              </a:ext>
            </a:extLst>
          </p:cNvPr>
          <p:cNvSpPr>
            <a:spLocks noChangeArrowheads="1"/>
          </p:cNvSpPr>
          <p:nvPr/>
        </p:nvSpPr>
        <p:spPr bwMode="auto">
          <a:xfrm>
            <a:off x="0" y="317778"/>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7" name="Resim 16">
            <a:extLst>
              <a:ext uri="{FF2B5EF4-FFF2-40B4-BE49-F238E27FC236}">
                <a16:creationId xmlns:a16="http://schemas.microsoft.com/office/drawing/2014/main" id="{FC2FCA6D-E58A-4801-B402-5BBDDFF1A37B}"/>
              </a:ext>
            </a:extLst>
          </p:cNvPr>
          <p:cNvPicPr>
            <a:picLocks noChangeAspect="1"/>
          </p:cNvPicPr>
          <p:nvPr/>
        </p:nvPicPr>
        <p:blipFill>
          <a:blip r:embed="rId2"/>
          <a:stretch>
            <a:fillRect/>
          </a:stretch>
        </p:blipFill>
        <p:spPr>
          <a:xfrm>
            <a:off x="457200" y="373504"/>
            <a:ext cx="5770659" cy="1614170"/>
          </a:xfrm>
          <a:prstGeom prst="rect">
            <a:avLst/>
          </a:prstGeom>
          <a:solidFill>
            <a:srgbClr val="FFFF00"/>
          </a:solidFill>
          <a:ln>
            <a:solidFill>
              <a:schemeClr val="accent1"/>
            </a:solidFill>
          </a:ln>
          <a:effectLst>
            <a:outerShdw blurRad="50800" dist="38100" dir="2700000" algn="tl" rotWithShape="0">
              <a:prstClr val="black">
                <a:alpha val="40000"/>
              </a:prstClr>
            </a:outerShdw>
          </a:effectLst>
        </p:spPr>
      </p:pic>
      <p:sp>
        <p:nvSpPr>
          <p:cNvPr id="2" name="Yıldız: 5 Nokta 1">
            <a:extLst>
              <a:ext uri="{FF2B5EF4-FFF2-40B4-BE49-F238E27FC236}">
                <a16:creationId xmlns:a16="http://schemas.microsoft.com/office/drawing/2014/main" id="{C2733758-3D8F-4A74-9CE1-4E316297F1B5}"/>
              </a:ext>
            </a:extLst>
          </p:cNvPr>
          <p:cNvSpPr/>
          <p:nvPr/>
        </p:nvSpPr>
        <p:spPr>
          <a:xfrm>
            <a:off x="899592" y="44624"/>
            <a:ext cx="312561" cy="366082"/>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5454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withEffect">
                                  <p:stCondLst>
                                    <p:cond delay="0"/>
                                  </p:stCondLst>
                                  <p:childTnLst>
                                    <p:anim calcmode="discrete" valueType="str">
                                      <p:cBhvr>
                                        <p:cTn id="6" dur="10" fill="hold"/>
                                        <p:tgtEl>
                                          <p:spTgt spid="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1" nodeType="withEffect">
                                  <p:stCondLst>
                                    <p:cond delay="0"/>
                                  </p:stCondLst>
                                  <p:childTnLst>
                                    <p:anim calcmode="discrete" valueType="str">
                                      <p:cBhvr>
                                        <p:cTn id="8"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0" y="0"/>
            <a:ext cx="9144000" cy="68580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New picture"/>
          <p:cNvPicPr>
            <a:picLocks noChangeAspect="1" noChangeArrowheads="1"/>
          </p:cNvPicPr>
          <p:nvPr/>
        </p:nvPicPr>
        <p:blipFill>
          <a:blip r:embed="rId3"/>
          <a:srcRect/>
          <a:stretch>
            <a:fillRect/>
          </a:stretch>
        </p:blipFill>
        <p:spPr bwMode="auto">
          <a:xfrm>
            <a:off x="100873" y="785794"/>
            <a:ext cx="4542565" cy="2842667"/>
          </a:xfrm>
          <a:prstGeom prst="rect">
            <a:avLst/>
          </a:prstGeom>
          <a:noFill/>
          <a:ln w="9525" algn="ctr">
            <a:noFill/>
            <a:round/>
            <a:headEnd/>
            <a:tailEnd/>
          </a:ln>
        </p:spPr>
      </p:pic>
      <p:graphicFrame>
        <p:nvGraphicFramePr>
          <p:cNvPr id="4" name="3 İçerik Yer Tutucusu"/>
          <p:cNvGraphicFramePr>
            <a:graphicFrameLocks noGrp="1"/>
          </p:cNvGraphicFramePr>
          <p:nvPr>
            <p:ph idx="1"/>
            <p:extLst>
              <p:ext uri="{D42A27DB-BD31-4B8C-83A1-F6EECF244321}">
                <p14:modId xmlns:p14="http://schemas.microsoft.com/office/powerpoint/2010/main" val="3809709603"/>
              </p:ext>
            </p:extLst>
          </p:nvPr>
        </p:nvGraphicFramePr>
        <p:xfrm>
          <a:off x="71406" y="3786190"/>
          <a:ext cx="9001156" cy="2661158"/>
        </p:xfrm>
        <a:graphic>
          <a:graphicData uri="http://schemas.openxmlformats.org/drawingml/2006/table">
            <a:tbl>
              <a:tblPr firstRow="1" bandRow="1">
                <a:tableStyleId>{5C22544A-7EE6-4342-B048-85BDC9FD1C3A}</a:tableStyleId>
              </a:tblPr>
              <a:tblGrid>
                <a:gridCol w="5143536">
                  <a:extLst>
                    <a:ext uri="{9D8B030D-6E8A-4147-A177-3AD203B41FA5}">
                      <a16:colId xmlns:a16="http://schemas.microsoft.com/office/drawing/2014/main" val="20000"/>
                    </a:ext>
                  </a:extLst>
                </a:gridCol>
                <a:gridCol w="3857620">
                  <a:extLst>
                    <a:ext uri="{9D8B030D-6E8A-4147-A177-3AD203B41FA5}">
                      <a16:colId xmlns:a16="http://schemas.microsoft.com/office/drawing/2014/main" val="20001"/>
                    </a:ext>
                  </a:extLst>
                </a:gridCol>
              </a:tblGrid>
              <a:tr h="170512">
                <a:tc gridSpan="2">
                  <a:txBody>
                    <a:bodyPr/>
                    <a:lstStyle/>
                    <a:p>
                      <a:pPr algn="ctr"/>
                      <a:r>
                        <a:rPr lang="tr-TR" sz="1200" b="1" dirty="0" err="1">
                          <a:solidFill>
                            <a:schemeClr val="tx1"/>
                          </a:solidFill>
                        </a:rPr>
                        <a:t>AML’ye</a:t>
                      </a:r>
                      <a:r>
                        <a:rPr lang="tr-TR" sz="1200" b="1" dirty="0">
                          <a:solidFill>
                            <a:schemeClr val="tx1"/>
                          </a:solidFill>
                        </a:rPr>
                        <a:t> DÖNÜŞÜM OLAN 49 PV ve ET HASTASI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60000"/>
                        <a:lumOff val="40000"/>
                      </a:schemeClr>
                    </a:solidFill>
                  </a:tcPr>
                </a:tc>
                <a:tc hMerge="1">
                  <a:txBody>
                    <a:bodyPr/>
                    <a:lstStyle/>
                    <a:p>
                      <a:endParaRPr lang="tr-TR"/>
                    </a:p>
                  </a:txBody>
                  <a:tcPr/>
                </a:tc>
                <a:extLst>
                  <a:ext uri="{0D108BD9-81ED-4DB2-BD59-A6C34878D82A}">
                    <a16:rowId xmlns:a16="http://schemas.microsoft.com/office/drawing/2014/main" val="10000"/>
                  </a:ext>
                </a:extLst>
              </a:tr>
              <a:tr h="604542">
                <a:tc gridSpan="2">
                  <a:txBody>
                    <a:bodyPr/>
                    <a:lstStyle/>
                    <a:p>
                      <a:pPr algn="l">
                        <a:buFont typeface="Arial" pitchFamily="34" charset="0"/>
                        <a:buChar char="•"/>
                      </a:pPr>
                      <a:r>
                        <a:rPr lang="tr-TR" sz="1050" dirty="0"/>
                        <a:t>AML AŞAMASINDA HEPSİNDE EN AZ 1 EK MUTASYON VAR.</a:t>
                      </a:r>
                    </a:p>
                    <a:p>
                      <a:pPr algn="l">
                        <a:buFont typeface="Arial" pitchFamily="34" charset="0"/>
                        <a:buChar char="•"/>
                      </a:pPr>
                      <a:r>
                        <a:rPr lang="tr-TR" sz="1050" b="1" dirty="0">
                          <a:solidFill>
                            <a:srgbClr val="FF0000"/>
                          </a:solidFill>
                        </a:rPr>
                        <a:t>ORTANCA EK MUTASYON SAYISI: 4</a:t>
                      </a:r>
                    </a:p>
                    <a:p>
                      <a:pPr algn="l">
                        <a:buFont typeface="Arial" pitchFamily="34" charset="0"/>
                        <a:buChar char="•"/>
                      </a:pPr>
                      <a:r>
                        <a:rPr lang="tr-TR" sz="1050" dirty="0"/>
                        <a:t>EN SIK MUTASYON (%45) TP53 GENİNDE</a:t>
                      </a:r>
                    </a:p>
                    <a:p>
                      <a:pPr algn="l">
                        <a:buFont typeface="Arial" pitchFamily="34" charset="0"/>
                        <a:buChar char="•"/>
                      </a:pPr>
                      <a:r>
                        <a:rPr lang="tr-TR" sz="1050" dirty="0"/>
                        <a:t>(VARSA) JAK2 MUTASYONU %35 KAYBOLMUŞ</a:t>
                      </a:r>
                    </a:p>
                    <a:p>
                      <a:pPr algn="l">
                        <a:buFont typeface="Arial" pitchFamily="34" charset="0"/>
                        <a:buChar char="•"/>
                      </a:pPr>
                      <a:r>
                        <a:rPr lang="tr-TR" sz="1050" b="1" u="sng" dirty="0">
                          <a:solidFill>
                            <a:srgbClr val="FF0000"/>
                          </a:solidFill>
                        </a:rPr>
                        <a:t>KRONİK FAZDA 1 EK MUTASYON VARLIĞI (TET2 HARİÇ) AML DÖNÜŞÜM RİSKİNİ 7.3 KAT </a:t>
                      </a:r>
                      <a:r>
                        <a:rPr lang="tr-TR" sz="1050" b="1" u="sng" dirty="0">
                          <a:solidFill>
                            <a:srgbClr val="FF0000"/>
                          </a:solidFill>
                          <a:sym typeface="Symbol"/>
                        </a:rPr>
                        <a:t></a:t>
                      </a:r>
                      <a:endParaRPr lang="tr-TR" sz="1050" b="1" u="sng"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tr-TR"/>
                    </a:p>
                  </a:txBody>
                  <a:tcPr/>
                </a:tc>
                <a:extLst>
                  <a:ext uri="{0D108BD9-81ED-4DB2-BD59-A6C34878D82A}">
                    <a16:rowId xmlns:a16="http://schemas.microsoft.com/office/drawing/2014/main" val="10001"/>
                  </a:ext>
                </a:extLst>
              </a:tr>
              <a:tr h="170512">
                <a:tc gridSpan="2">
                  <a:txBody>
                    <a:bodyPr/>
                    <a:lstStyle/>
                    <a:p>
                      <a:pPr algn="ctr"/>
                      <a:r>
                        <a:rPr lang="tr-TR" sz="1200" b="1" dirty="0" err="1"/>
                        <a:t>AML’ye</a:t>
                      </a:r>
                      <a:r>
                        <a:rPr lang="tr-TR" sz="1200" b="1" dirty="0"/>
                        <a:t> DÖNÜŞÜM SÜRESİ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60000"/>
                        <a:lumOff val="40000"/>
                      </a:schemeClr>
                    </a:solidFill>
                  </a:tcPr>
                </a:tc>
                <a:tc hMerge="1">
                  <a:txBody>
                    <a:bodyPr/>
                    <a:lstStyle/>
                    <a:p>
                      <a:endParaRPr lang="tr-TR"/>
                    </a:p>
                  </a:txBody>
                  <a:tcPr/>
                </a:tc>
                <a:extLst>
                  <a:ext uri="{0D108BD9-81ED-4DB2-BD59-A6C34878D82A}">
                    <a16:rowId xmlns:a16="http://schemas.microsoft.com/office/drawing/2014/main" val="10002"/>
                  </a:ext>
                </a:extLst>
              </a:tr>
              <a:tr h="279019">
                <a:tc>
                  <a:txBody>
                    <a:bodyPr/>
                    <a:lstStyle/>
                    <a:p>
                      <a:pPr algn="ctr"/>
                      <a:r>
                        <a:rPr lang="tr-TR" sz="1050" b="1" dirty="0">
                          <a:solidFill>
                            <a:srgbClr val="FF0000"/>
                          </a:solidFill>
                        </a:rPr>
                        <a:t>KISA DÖNEMDE (ORTANCA</a:t>
                      </a:r>
                      <a:r>
                        <a:rPr lang="tr-TR" sz="1050" b="1" baseline="0" dirty="0">
                          <a:solidFill>
                            <a:srgbClr val="FF0000"/>
                          </a:solidFill>
                        </a:rPr>
                        <a:t> 3 YIL</a:t>
                      </a:r>
                      <a:r>
                        <a:rPr lang="tr-TR" sz="1050" b="1" dirty="0">
                          <a:solidFill>
                            <a:srgbClr val="FF0000"/>
                          </a:solidFill>
                        </a:rPr>
                        <a:t>)</a:t>
                      </a:r>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tr-TR" sz="1050" b="1" dirty="0"/>
                        <a:t>UZUN DÖNEMDE (ORTANCA 21 YIL)</a:t>
                      </a:r>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extLst>
                  <a:ext uri="{0D108BD9-81ED-4DB2-BD59-A6C34878D82A}">
                    <a16:rowId xmlns:a16="http://schemas.microsoft.com/office/drawing/2014/main" val="10003"/>
                  </a:ext>
                </a:extLst>
              </a:tr>
              <a:tr h="304205">
                <a:tc>
                  <a:txBody>
                    <a:bodyPr/>
                    <a:lstStyle/>
                    <a:p>
                      <a:r>
                        <a:rPr lang="tr-TR" sz="1050" b="1" dirty="0">
                          <a:solidFill>
                            <a:srgbClr val="FF0000"/>
                          </a:solidFill>
                        </a:rPr>
                        <a:t>ORTANCA 7 EK MUTASYON</a:t>
                      </a:r>
                    </a:p>
                    <a:p>
                      <a:r>
                        <a:rPr lang="tr-TR" sz="1050" b="1" dirty="0">
                          <a:solidFill>
                            <a:srgbClr val="FF0000"/>
                          </a:solidFill>
                        </a:rPr>
                        <a:t>(</a:t>
                      </a:r>
                      <a:r>
                        <a:rPr lang="en-US" sz="1050" b="1" kern="1200" baseline="0" dirty="0" err="1">
                          <a:solidFill>
                            <a:srgbClr val="FF0000"/>
                          </a:solidFill>
                          <a:latin typeface="+mn-lt"/>
                          <a:ea typeface="+mn-ea"/>
                          <a:cs typeface="+mn-cs"/>
                        </a:rPr>
                        <a:t>epigeneti</a:t>
                      </a:r>
                      <a:r>
                        <a:rPr lang="tr-TR" sz="1050" b="1" kern="1200" baseline="0" dirty="0">
                          <a:solidFill>
                            <a:srgbClr val="FF0000"/>
                          </a:solidFill>
                          <a:latin typeface="+mn-lt"/>
                          <a:ea typeface="+mn-ea"/>
                          <a:cs typeface="+mn-cs"/>
                        </a:rPr>
                        <a:t>k</a:t>
                      </a:r>
                      <a:r>
                        <a:rPr lang="en-US" sz="1050" b="1" kern="1200" baseline="0" dirty="0">
                          <a:solidFill>
                            <a:srgbClr val="FF0000"/>
                          </a:solidFill>
                          <a:latin typeface="+mn-lt"/>
                          <a:ea typeface="+mn-ea"/>
                          <a:cs typeface="+mn-cs"/>
                        </a:rPr>
                        <a:t>, </a:t>
                      </a:r>
                      <a:r>
                        <a:rPr lang="en-US" sz="1050" b="1" kern="1200" baseline="0" dirty="0" err="1">
                          <a:solidFill>
                            <a:srgbClr val="FF0000"/>
                          </a:solidFill>
                          <a:latin typeface="+mn-lt"/>
                          <a:ea typeface="+mn-ea"/>
                          <a:cs typeface="+mn-cs"/>
                        </a:rPr>
                        <a:t>si</a:t>
                      </a:r>
                      <a:r>
                        <a:rPr lang="tr-TR" sz="1050" b="1" kern="1200" baseline="0" dirty="0" err="1">
                          <a:solidFill>
                            <a:srgbClr val="FF0000"/>
                          </a:solidFill>
                          <a:latin typeface="+mn-lt"/>
                          <a:ea typeface="+mn-ea"/>
                          <a:cs typeface="+mn-cs"/>
                        </a:rPr>
                        <a:t>nyalizasyon</a:t>
                      </a:r>
                      <a:r>
                        <a:rPr lang="en-US" sz="1050" b="1" kern="1200" baseline="0" dirty="0">
                          <a:solidFill>
                            <a:srgbClr val="FF0000"/>
                          </a:solidFill>
                          <a:latin typeface="+mn-lt"/>
                          <a:ea typeface="+mn-ea"/>
                          <a:cs typeface="+mn-cs"/>
                        </a:rPr>
                        <a:t>, splicing</a:t>
                      </a:r>
                      <a:r>
                        <a:rPr lang="tr-TR" sz="1050" b="1" kern="1200" baseline="0" dirty="0">
                          <a:solidFill>
                            <a:srgbClr val="FF0000"/>
                          </a:solidFill>
                          <a:latin typeface="+mn-lt"/>
                          <a:ea typeface="+mn-ea"/>
                          <a:cs typeface="+mn-cs"/>
                        </a:rPr>
                        <a:t> ve transkripsiyon faktör gen mutasyonlarının kokteyli</a:t>
                      </a:r>
                      <a:r>
                        <a:rPr lang="tr-TR" sz="1050" dirty="0">
                          <a:solidFill>
                            <a:srgbClr val="FF0000"/>
                          </a:solidFill>
                        </a:rPr>
                        <a:t>)</a:t>
                      </a:r>
                    </a:p>
                  </a:txBody>
                  <a:tcPr>
                    <a:lnL w="12700" cap="flat" cmpd="sng" algn="ctr">
                      <a:solidFill>
                        <a:schemeClr val="tx1"/>
                      </a:solidFill>
                      <a:prstDash val="solid"/>
                      <a:round/>
                      <a:headEnd type="none" w="med" len="med"/>
                      <a:tailEnd type="none" w="med" len="med"/>
                    </a:lnL>
                  </a:tcPr>
                </a:tc>
                <a:tc>
                  <a:txBody>
                    <a:bodyPr/>
                    <a:lstStyle/>
                    <a:p>
                      <a:endParaRPr lang="tr-TR"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170512">
                <a:tc>
                  <a:txBody>
                    <a:bodyPr/>
                    <a:lstStyle/>
                    <a:p>
                      <a:r>
                        <a:rPr lang="tr-TR" sz="1050" kern="1200" baseline="0" dirty="0">
                          <a:solidFill>
                            <a:schemeClr val="dk1"/>
                          </a:solidFill>
                          <a:latin typeface="+mn-lt"/>
                          <a:ea typeface="+mn-ea"/>
                          <a:cs typeface="+mn-cs"/>
                        </a:rPr>
                        <a:t>EN SIK RUNX1, IDH1/2, U2AF1 ve TET2</a:t>
                      </a:r>
                      <a:endParaRPr lang="tr-TR" sz="1050" dirty="0"/>
                    </a:p>
                  </a:txBody>
                  <a:tcPr>
                    <a:lnL w="12700" cap="flat" cmpd="sng" algn="ctr">
                      <a:solidFill>
                        <a:schemeClr val="tx1"/>
                      </a:solidFill>
                      <a:prstDash val="solid"/>
                      <a:round/>
                      <a:headEnd type="none" w="med" len="med"/>
                      <a:tailEnd type="none" w="med" len="med"/>
                    </a:lnL>
                  </a:tcPr>
                </a:tc>
                <a:tc>
                  <a:txBody>
                    <a:bodyPr/>
                    <a:lstStyle/>
                    <a:p>
                      <a:r>
                        <a:rPr lang="tr-TR" sz="1050" dirty="0"/>
                        <a:t>EN SIK </a:t>
                      </a:r>
                      <a:r>
                        <a:rPr lang="tr-TR" sz="1050" kern="1200" baseline="0" dirty="0">
                          <a:solidFill>
                            <a:schemeClr val="dk1"/>
                          </a:solidFill>
                          <a:latin typeface="+mn-lt"/>
                          <a:ea typeface="+mn-ea"/>
                          <a:cs typeface="+mn-cs"/>
                        </a:rPr>
                        <a:t>TP53 ve NRAS</a:t>
                      </a:r>
                      <a:endParaRPr lang="tr-TR" sz="105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79019">
                <a:tc>
                  <a:txBody>
                    <a:bodyPr/>
                    <a:lstStyle/>
                    <a:p>
                      <a:r>
                        <a:rPr lang="tr-TR" sz="1050" b="1" dirty="0"/>
                        <a:t>MUTASYONLARIN BİR KISMI</a:t>
                      </a:r>
                      <a:r>
                        <a:rPr lang="tr-TR" sz="1050" b="1" baseline="0" dirty="0"/>
                        <a:t> TANIDA DA (YÜKSEK ALLEL YÜKÜNDE) VAR</a:t>
                      </a:r>
                      <a:endParaRPr lang="tr-TR" sz="1050"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50" dirty="0"/>
                        <a:t>MUTASYONLAR GN.</a:t>
                      </a:r>
                      <a:r>
                        <a:rPr lang="tr-TR" sz="1050" baseline="0" dirty="0"/>
                        <a:t> </a:t>
                      </a:r>
                      <a:r>
                        <a:rPr lang="tr-TR" sz="1050" dirty="0"/>
                        <a:t>TANIDA YOK veya DÜŞÜK ALLEL YÜKÜNDE VAR</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2050" name="Picture 2"/>
          <p:cNvPicPr>
            <a:picLocks noChangeAspect="1" noChangeArrowheads="1"/>
          </p:cNvPicPr>
          <p:nvPr/>
        </p:nvPicPr>
        <p:blipFill>
          <a:blip r:embed="rId4"/>
          <a:srcRect/>
          <a:stretch>
            <a:fillRect/>
          </a:stretch>
        </p:blipFill>
        <p:spPr bwMode="auto">
          <a:xfrm>
            <a:off x="104774" y="71414"/>
            <a:ext cx="3290290" cy="500066"/>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3500430" y="71414"/>
            <a:ext cx="5500726" cy="401898"/>
          </a:xfrm>
          <a:prstGeom prst="rect">
            <a:avLst/>
          </a:prstGeom>
          <a:noFill/>
          <a:ln w="9525">
            <a:noFill/>
            <a:miter lim="800000"/>
            <a:headEnd/>
            <a:tailEnd/>
          </a:ln>
          <a:effectLst/>
        </p:spPr>
      </p:pic>
      <p:sp>
        <p:nvSpPr>
          <p:cNvPr id="8" name="7 Metin kutusu"/>
          <p:cNvSpPr txBox="1"/>
          <p:nvPr/>
        </p:nvSpPr>
        <p:spPr>
          <a:xfrm>
            <a:off x="71406" y="524184"/>
            <a:ext cx="1568058" cy="261610"/>
          </a:xfrm>
          <a:prstGeom prst="rect">
            <a:avLst/>
          </a:prstGeom>
          <a:noFill/>
        </p:spPr>
        <p:txBody>
          <a:bodyPr wrap="none" rtlCol="0">
            <a:spAutoFit/>
          </a:bodyPr>
          <a:lstStyle/>
          <a:p>
            <a:r>
              <a:rPr lang="tr-TR" sz="1100" dirty="0"/>
              <a:t>B</a:t>
            </a:r>
            <a:r>
              <a:rPr lang="en-US" sz="1100" dirty="0" err="1"/>
              <a:t>lood</a:t>
            </a:r>
            <a:r>
              <a:rPr lang="en-US" sz="1100" dirty="0"/>
              <a:t> Adv</a:t>
            </a:r>
            <a:r>
              <a:rPr lang="tr-TR" sz="1100" dirty="0"/>
              <a:t> </a:t>
            </a:r>
            <a:r>
              <a:rPr lang="en-US" sz="1100" dirty="0"/>
              <a:t>2020;4:4887</a:t>
            </a:r>
            <a:endParaRPr lang="tr-TR" sz="1100" dirty="0"/>
          </a:p>
        </p:txBody>
      </p:sp>
    </p:spTree>
    <p:extLst>
      <p:ext uri="{BB962C8B-B14F-4D97-AF65-F5344CB8AC3E}">
        <p14:creationId xmlns:p14="http://schemas.microsoft.com/office/powerpoint/2010/main" val="4091081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144016" y="2728874"/>
            <a:ext cx="8892480" cy="3139321"/>
          </a:xfrm>
          <a:prstGeom prst="rect">
            <a:avLst/>
          </a:prstGeom>
          <a:noFill/>
        </p:spPr>
        <p:txBody>
          <a:bodyPr wrap="square" rtlCol="0">
            <a:spAutoFit/>
          </a:bodyPr>
          <a:lstStyle/>
          <a:p>
            <a:pPr fontAlgn="base">
              <a:buFont typeface="Arial" pitchFamily="34" charset="0"/>
              <a:buChar char="•"/>
            </a:pPr>
            <a:r>
              <a:rPr lang="tr-TR" sz="1300" dirty="0"/>
              <a:t>&lt; 25 yaş PV/ET hastalarının (n= 348) dahil edildiği EHA MPN grubu retrospektif çalışması. En geniş genç ET/PV çalışması. </a:t>
            </a:r>
          </a:p>
          <a:p>
            <a:pPr fontAlgn="base">
              <a:buFont typeface="Arial" pitchFamily="34" charset="0"/>
              <a:buChar char="•"/>
            </a:pPr>
            <a:endParaRPr lang="tr-TR" sz="1300" dirty="0"/>
          </a:p>
          <a:p>
            <a:pPr fontAlgn="base">
              <a:buFont typeface="Arial" pitchFamily="34" charset="0"/>
              <a:buChar char="•"/>
            </a:pPr>
            <a:r>
              <a:rPr lang="tr-TR" sz="1300" dirty="0"/>
              <a:t>%68 </a:t>
            </a:r>
            <a:r>
              <a:rPr lang="tr-TR" sz="1300" dirty="0" err="1"/>
              <a:t>sitoredüktif</a:t>
            </a:r>
            <a:r>
              <a:rPr lang="tr-TR" sz="1300" dirty="0"/>
              <a:t> başlanmış, %32 </a:t>
            </a:r>
            <a:r>
              <a:rPr lang="tr-TR" sz="1300" dirty="0" err="1"/>
              <a:t>sitoredüktifsiz</a:t>
            </a:r>
            <a:r>
              <a:rPr lang="tr-TR" sz="1300" dirty="0"/>
              <a:t> izlenmiş:</a:t>
            </a:r>
          </a:p>
          <a:p>
            <a:pPr lvl="1" fontAlgn="base">
              <a:buFont typeface="Arial" pitchFamily="34" charset="0"/>
              <a:buChar char="•"/>
            </a:pPr>
            <a:r>
              <a:rPr lang="tr-TR" sz="1300" dirty="0"/>
              <a:t>126 HU, 55 İFN, 52 </a:t>
            </a:r>
            <a:r>
              <a:rPr lang="tr-TR" sz="1300" dirty="0" err="1"/>
              <a:t>Anagrelide</a:t>
            </a:r>
            <a:r>
              <a:rPr lang="tr-TR" sz="1300" dirty="0"/>
              <a:t>, 4 diğer</a:t>
            </a:r>
          </a:p>
          <a:p>
            <a:pPr fontAlgn="base">
              <a:buFont typeface="Arial" pitchFamily="34" charset="0"/>
              <a:buChar char="•"/>
            </a:pPr>
            <a:endParaRPr lang="tr-TR" sz="1300" dirty="0"/>
          </a:p>
          <a:p>
            <a:pPr fontAlgn="base">
              <a:buFont typeface="Arial" pitchFamily="34" charset="0"/>
              <a:buChar char="•"/>
            </a:pPr>
            <a:r>
              <a:rPr lang="tr-TR" sz="1300" dirty="0"/>
              <a:t>Düşük riskli hastalarda </a:t>
            </a:r>
            <a:r>
              <a:rPr lang="tr-TR" sz="1300" dirty="0" err="1"/>
              <a:t>sitoredüktif</a:t>
            </a:r>
            <a:r>
              <a:rPr lang="tr-TR" sz="1300" dirty="0"/>
              <a:t> tedavi başlanması </a:t>
            </a:r>
            <a:r>
              <a:rPr lang="tr-TR" sz="1300" dirty="0" err="1"/>
              <a:t>trombozsuz</a:t>
            </a:r>
            <a:r>
              <a:rPr lang="tr-TR" sz="1300" dirty="0"/>
              <a:t> </a:t>
            </a:r>
            <a:r>
              <a:rPr lang="tr-TR" sz="1300" dirty="0" err="1"/>
              <a:t>sağkalım</a:t>
            </a:r>
            <a:r>
              <a:rPr lang="tr-TR" sz="1300" dirty="0"/>
              <a:t> açısından fayda sağlamıyor. </a:t>
            </a:r>
          </a:p>
          <a:p>
            <a:pPr fontAlgn="base">
              <a:buFont typeface="Arial" pitchFamily="34" charset="0"/>
              <a:buChar char="•"/>
            </a:pPr>
            <a:endParaRPr lang="tr-TR" sz="1300" dirty="0"/>
          </a:p>
          <a:p>
            <a:pPr fontAlgn="base">
              <a:buFont typeface="Arial" pitchFamily="34" charset="0"/>
              <a:buChar char="•"/>
            </a:pPr>
            <a:r>
              <a:rPr lang="tr-TR" sz="1300" dirty="0"/>
              <a:t>Yüksek riskli hastalarda hangi </a:t>
            </a:r>
            <a:r>
              <a:rPr lang="tr-TR" sz="1300" dirty="0" err="1"/>
              <a:t>sitoredüktif</a:t>
            </a:r>
            <a:r>
              <a:rPr lang="tr-TR" sz="1300" dirty="0"/>
              <a:t> ajanın seçildiği </a:t>
            </a:r>
            <a:r>
              <a:rPr lang="tr-TR" sz="1300" dirty="0" err="1"/>
              <a:t>tromboz</a:t>
            </a:r>
            <a:r>
              <a:rPr lang="tr-TR" sz="1300" dirty="0"/>
              <a:t> riskini etkilemiyor.</a:t>
            </a:r>
          </a:p>
          <a:p>
            <a:pPr fontAlgn="base">
              <a:buFont typeface="Arial" pitchFamily="34" charset="0"/>
              <a:buChar char="•"/>
            </a:pPr>
            <a:endParaRPr lang="tr-TR" sz="1300" dirty="0"/>
          </a:p>
          <a:p>
            <a:pPr fontAlgn="base">
              <a:buFont typeface="Arial" pitchFamily="34" charset="0"/>
              <a:buChar char="•"/>
            </a:pPr>
            <a:r>
              <a:rPr lang="tr-TR" sz="1300" dirty="0"/>
              <a:t>10 yılda </a:t>
            </a:r>
            <a:r>
              <a:rPr lang="tr-TR" sz="1300" dirty="0" err="1"/>
              <a:t>miyelofibrozissiz</a:t>
            </a:r>
            <a:r>
              <a:rPr lang="tr-TR" sz="1300" dirty="0"/>
              <a:t> </a:t>
            </a:r>
            <a:r>
              <a:rPr lang="tr-TR" sz="1300" dirty="0" err="1"/>
              <a:t>sağkalım</a:t>
            </a:r>
            <a:r>
              <a:rPr lang="tr-TR" sz="1300" dirty="0"/>
              <a:t> (MFS) %95. </a:t>
            </a:r>
          </a:p>
          <a:p>
            <a:pPr marL="342900" lvl="2" fontAlgn="base">
              <a:buFont typeface="Arial" pitchFamily="34" charset="0"/>
              <a:buChar char="•"/>
            </a:pPr>
            <a:r>
              <a:rPr lang="tr-TR" sz="1300" dirty="0"/>
              <a:t>10 ve 20 yıllık MFS İFN için %100 - HU için %93 ve 74 – </a:t>
            </a:r>
            <a:r>
              <a:rPr lang="tr-TR" sz="1300" dirty="0" err="1"/>
              <a:t>Anagrelide</a:t>
            </a:r>
            <a:r>
              <a:rPr lang="tr-TR" sz="1300" dirty="0"/>
              <a:t> için %92 ve 73 – ilaçsız grup için %94 ve 74 (p= 0,046)</a:t>
            </a:r>
          </a:p>
          <a:p>
            <a:pPr marL="342900" lvl="2" fontAlgn="base">
              <a:buFont typeface="Arial" pitchFamily="34" charset="0"/>
              <a:buChar char="•"/>
            </a:pPr>
            <a:endParaRPr lang="tr-TR" sz="1300" dirty="0"/>
          </a:p>
          <a:p>
            <a:pPr fontAlgn="base">
              <a:buFont typeface="Arial" pitchFamily="34" charset="0"/>
              <a:buChar char="•"/>
            </a:pPr>
            <a:r>
              <a:rPr lang="tr-TR" sz="1400" b="1" dirty="0">
                <a:solidFill>
                  <a:srgbClr val="FF0000"/>
                </a:solidFill>
              </a:rPr>
              <a:t>‘’Bu sonuçlar, </a:t>
            </a:r>
            <a:r>
              <a:rPr lang="tr-TR" sz="1400" b="1" dirty="0" err="1">
                <a:solidFill>
                  <a:srgbClr val="FF0000"/>
                </a:solidFill>
              </a:rPr>
              <a:t>MFS'yi</a:t>
            </a:r>
            <a:r>
              <a:rPr lang="tr-TR" sz="1400" b="1" dirty="0">
                <a:solidFill>
                  <a:srgbClr val="FF0000"/>
                </a:solidFill>
              </a:rPr>
              <a:t> iyileştirmek için </a:t>
            </a:r>
            <a:r>
              <a:rPr lang="tr-TR" sz="1400" b="1" dirty="0" err="1">
                <a:solidFill>
                  <a:srgbClr val="FF0000"/>
                </a:solidFill>
              </a:rPr>
              <a:t>IFN'nin</a:t>
            </a:r>
            <a:r>
              <a:rPr lang="tr-TR" sz="1400" b="1" dirty="0">
                <a:solidFill>
                  <a:srgbClr val="FF0000"/>
                </a:solidFill>
              </a:rPr>
              <a:t> halihazırda mevcut bir hastalık değiştirici ajan olarak kullanımını desteklemektedir ve aynı zamanda </a:t>
            </a:r>
            <a:r>
              <a:rPr lang="tr-TR" sz="1400" b="1" dirty="0" err="1">
                <a:solidFill>
                  <a:srgbClr val="FF0000"/>
                </a:solidFill>
              </a:rPr>
              <a:t>MFS’de</a:t>
            </a:r>
            <a:r>
              <a:rPr lang="tr-TR" sz="1400" b="1" dirty="0">
                <a:solidFill>
                  <a:srgbClr val="FF0000"/>
                </a:solidFill>
              </a:rPr>
              <a:t> potansiyel düzelme bir birincil tedavi hedefi olmak suretiyle İFN ile erken tedavi fikrinin tekrar gözden geçirilmesini gerektirmektedir.’’</a:t>
            </a:r>
          </a:p>
        </p:txBody>
      </p:sp>
      <p:pic>
        <p:nvPicPr>
          <p:cNvPr id="9" name="Resim 8">
            <a:extLst>
              <a:ext uri="{FF2B5EF4-FFF2-40B4-BE49-F238E27FC236}">
                <a16:creationId xmlns:a16="http://schemas.microsoft.com/office/drawing/2014/main" id="{DD1E2E6A-A5A2-49FF-98AE-25608C6793CC}"/>
              </a:ext>
            </a:extLst>
          </p:cNvPr>
          <p:cNvPicPr>
            <a:picLocks noChangeAspect="1"/>
          </p:cNvPicPr>
          <p:nvPr/>
        </p:nvPicPr>
        <p:blipFill>
          <a:blip r:embed="rId2"/>
          <a:stretch>
            <a:fillRect/>
          </a:stretch>
        </p:blipFill>
        <p:spPr>
          <a:xfrm>
            <a:off x="179512" y="980728"/>
            <a:ext cx="5256583" cy="1575099"/>
          </a:xfrm>
          <a:prstGeom prst="rect">
            <a:avLst/>
          </a:prstGeom>
          <a:ln>
            <a:solidFill>
              <a:schemeClr val="accent1"/>
            </a:solidFill>
          </a:ln>
          <a:effectLst>
            <a:outerShdw blurRad="50800" dist="38100" dir="2700000" algn="tl" rotWithShape="0">
              <a:prstClr val="black">
                <a:alpha val="40000"/>
              </a:prstClr>
            </a:outerShdw>
          </a:effectLst>
        </p:spPr>
      </p:pic>
      <p:sp>
        <p:nvSpPr>
          <p:cNvPr id="10" name="3 Metin kutusu">
            <a:extLst>
              <a:ext uri="{FF2B5EF4-FFF2-40B4-BE49-F238E27FC236}">
                <a16:creationId xmlns:a16="http://schemas.microsoft.com/office/drawing/2014/main" id="{802324D2-4704-4DDE-AEF5-0D7222706AE6}"/>
              </a:ext>
            </a:extLst>
          </p:cNvPr>
          <p:cNvSpPr txBox="1"/>
          <p:nvPr/>
        </p:nvSpPr>
        <p:spPr>
          <a:xfrm>
            <a:off x="827584" y="116632"/>
            <a:ext cx="6647273" cy="369332"/>
          </a:xfrm>
          <a:prstGeom prst="rect">
            <a:avLst/>
          </a:prstGeom>
          <a:solidFill>
            <a:srgbClr val="FFFF00"/>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tr-TR" b="1" dirty="0">
                <a:solidFill>
                  <a:srgbClr val="FF0000"/>
                </a:solidFill>
              </a:rPr>
              <a:t>HASTALIĞIN DOĞAL SEYRİ DEĞİŞTİRİLEBİLİR Mİ?</a:t>
            </a:r>
            <a:endParaRPr lang="tr-TR" sz="1400" b="1" dirty="0">
              <a:solidFill>
                <a:srgbClr val="FF0000"/>
              </a:solidFill>
            </a:endParaRPr>
          </a:p>
        </p:txBody>
      </p:sp>
    </p:spTree>
    <p:extLst>
      <p:ext uri="{BB962C8B-B14F-4D97-AF65-F5344CB8AC3E}">
        <p14:creationId xmlns:p14="http://schemas.microsoft.com/office/powerpoint/2010/main" val="3711256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Metin kutusu"/>
          <p:cNvSpPr txBox="1"/>
          <p:nvPr/>
        </p:nvSpPr>
        <p:spPr>
          <a:xfrm>
            <a:off x="2428860" y="6505599"/>
            <a:ext cx="6715172" cy="307777"/>
          </a:xfrm>
          <a:prstGeom prst="rect">
            <a:avLst/>
          </a:prstGeom>
          <a:noFill/>
        </p:spPr>
        <p:txBody>
          <a:bodyPr wrap="square" rtlCol="0">
            <a:spAutoFit/>
          </a:bodyPr>
          <a:lstStyle/>
          <a:p>
            <a:pPr algn="ctr"/>
            <a:r>
              <a:rPr lang="tr-TR" sz="1400" b="1" dirty="0">
                <a:solidFill>
                  <a:srgbClr val="FF0000"/>
                </a:solidFill>
              </a:rPr>
              <a:t>	KRONİK İNFLAMASYON	</a:t>
            </a:r>
          </a:p>
        </p:txBody>
      </p:sp>
      <p:sp>
        <p:nvSpPr>
          <p:cNvPr id="15" name="14 Metin kutusu"/>
          <p:cNvSpPr txBox="1"/>
          <p:nvPr/>
        </p:nvSpPr>
        <p:spPr>
          <a:xfrm>
            <a:off x="71406" y="44624"/>
            <a:ext cx="9072594" cy="2031325"/>
          </a:xfrm>
          <a:prstGeom prst="rect">
            <a:avLst/>
          </a:prstGeom>
          <a:noFill/>
        </p:spPr>
        <p:txBody>
          <a:bodyPr wrap="square" rtlCol="0">
            <a:spAutoFit/>
          </a:bodyPr>
          <a:lstStyle/>
          <a:p>
            <a:pPr>
              <a:buFont typeface="Arial" pitchFamily="34" charset="0"/>
              <a:buChar char="•"/>
            </a:pPr>
            <a:r>
              <a:rPr lang="tr-TR" sz="1400" b="1" dirty="0">
                <a:solidFill>
                  <a:srgbClr val="FF0000"/>
                </a:solidFill>
              </a:rPr>
              <a:t>HEMATOPOİETİK PROGENİTÖR HÜCRELERDE ŞU SEBEPLERDEN DOLAYI DEVAMLI AKTİF JAK-STAT SİNYALİZASYONU ORTAYA ÇIKMASI </a:t>
            </a:r>
            <a:r>
              <a:rPr lang="tr-TR" sz="1400" b="1" u="sng" dirty="0">
                <a:solidFill>
                  <a:srgbClr val="FF0000"/>
                </a:solidFill>
              </a:rPr>
              <a:t>KML DIŞI KLASİK MPN </a:t>
            </a:r>
            <a:r>
              <a:rPr lang="tr-TR" sz="1400" b="1" dirty="0">
                <a:solidFill>
                  <a:srgbClr val="FF0000"/>
                </a:solidFill>
              </a:rPr>
              <a:t>PATOGENEZİNDEKİ TEMEL MEKANİZMADIR: JAK2 MUTASYONU, HEMATOPOİETİK RESEPTOR MUTASYONLARI/DİĞER ANORMALLİKLERİ, BİLİNMEYEN MEKANİZMALAR (ÜÇLÜ NEGATİF VAKALAR)</a:t>
            </a:r>
          </a:p>
          <a:p>
            <a:pPr lvl="1">
              <a:buFont typeface="Arial" pitchFamily="34" charset="0"/>
              <a:buChar char="•"/>
            </a:pPr>
            <a:endParaRPr lang="tr-TR" sz="1400" b="1" dirty="0">
              <a:solidFill>
                <a:srgbClr val="FF0000"/>
              </a:solidFill>
            </a:endParaRPr>
          </a:p>
          <a:p>
            <a:pPr>
              <a:buFont typeface="Arial" pitchFamily="34" charset="0"/>
              <a:buChar char="•"/>
            </a:pPr>
            <a:r>
              <a:rPr lang="tr-TR" sz="1400" b="1" dirty="0">
                <a:solidFill>
                  <a:srgbClr val="FF0000"/>
                </a:solidFill>
              </a:rPr>
              <a:t>JAK-STAT SİNYAL SİSTEMİ SADECE HEMATOPOEZ için DEĞİLDİR. SİTOKİN RESEPTÖR SİNYALİZASYONU için de GEREKLİDİR. </a:t>
            </a:r>
          </a:p>
          <a:p>
            <a:pPr>
              <a:buFont typeface="Arial" pitchFamily="34" charset="0"/>
              <a:buChar char="•"/>
            </a:pPr>
            <a:endParaRPr lang="tr-TR" sz="1400" b="1" dirty="0">
              <a:solidFill>
                <a:srgbClr val="FF0000"/>
              </a:solidFill>
            </a:endParaRPr>
          </a:p>
          <a:p>
            <a:pPr>
              <a:buFont typeface="Arial" pitchFamily="34" charset="0"/>
              <a:buChar char="•"/>
            </a:pPr>
            <a:r>
              <a:rPr lang="tr-TR" sz="1400" b="1" dirty="0">
                <a:solidFill>
                  <a:srgbClr val="FF0000"/>
                </a:solidFill>
              </a:rPr>
              <a:t>BU NEDENLE </a:t>
            </a:r>
            <a:r>
              <a:rPr lang="tr-TR" sz="1400" b="1" dirty="0" err="1">
                <a:solidFill>
                  <a:srgbClr val="FF0000"/>
                </a:solidFill>
              </a:rPr>
              <a:t>MPN’lerin</a:t>
            </a:r>
            <a:r>
              <a:rPr lang="tr-TR" sz="1400" b="1" dirty="0">
                <a:solidFill>
                  <a:srgbClr val="FF0000"/>
                </a:solidFill>
              </a:rPr>
              <a:t> İKİ YÜZÜ VARDIR: </a:t>
            </a:r>
          </a:p>
          <a:p>
            <a:pPr lvl="1"/>
            <a:r>
              <a:rPr lang="tr-TR" sz="1400" b="1" dirty="0">
                <a:solidFill>
                  <a:srgbClr val="FF0000"/>
                </a:solidFill>
              </a:rPr>
              <a:t>1- ARTIŞ HEMATOPOEZ ve </a:t>
            </a:r>
          </a:p>
          <a:p>
            <a:pPr lvl="1"/>
            <a:r>
              <a:rPr lang="tr-TR" sz="1400" b="1" dirty="0">
                <a:solidFill>
                  <a:srgbClr val="FF0000"/>
                </a:solidFill>
              </a:rPr>
              <a:t>2- KRONİK İNFLAMATUAR DURUM ve YÜKSELMİŞ SİTOKİN DÜZEYLERİ</a:t>
            </a:r>
          </a:p>
        </p:txBody>
      </p:sp>
      <p:pic>
        <p:nvPicPr>
          <p:cNvPr id="1026" name="Picture 2"/>
          <p:cNvPicPr>
            <a:picLocks noChangeAspect="1" noChangeArrowheads="1"/>
          </p:cNvPicPr>
          <p:nvPr/>
        </p:nvPicPr>
        <p:blipFill>
          <a:blip r:embed="rId3"/>
          <a:srcRect/>
          <a:stretch>
            <a:fillRect/>
          </a:stretch>
        </p:blipFill>
        <p:spPr bwMode="auto">
          <a:xfrm>
            <a:off x="2387802" y="2147881"/>
            <a:ext cx="6756198" cy="4349757"/>
          </a:xfrm>
          <a:prstGeom prst="rect">
            <a:avLst/>
          </a:prstGeom>
          <a:noFill/>
          <a:ln w="9525">
            <a:noFill/>
            <a:miter lim="800000"/>
            <a:headEnd/>
            <a:tailEnd/>
          </a:ln>
          <a:effectLst/>
        </p:spPr>
      </p:pic>
      <p:sp>
        <p:nvSpPr>
          <p:cNvPr id="14" name="13 Metin kutusu"/>
          <p:cNvSpPr txBox="1"/>
          <p:nvPr/>
        </p:nvSpPr>
        <p:spPr>
          <a:xfrm>
            <a:off x="-32" y="3222699"/>
            <a:ext cx="692818" cy="369332"/>
          </a:xfrm>
          <a:prstGeom prst="rect">
            <a:avLst/>
          </a:prstGeom>
          <a:noFill/>
        </p:spPr>
        <p:txBody>
          <a:bodyPr wrap="none" rtlCol="0">
            <a:spAutoFit/>
          </a:bodyPr>
          <a:lstStyle/>
          <a:p>
            <a:r>
              <a:rPr lang="tr-TR" dirty="0"/>
              <a:t>EPOR</a:t>
            </a:r>
          </a:p>
        </p:txBody>
      </p:sp>
      <p:sp>
        <p:nvSpPr>
          <p:cNvPr id="16" name="15 Metin kutusu"/>
          <p:cNvSpPr txBox="1"/>
          <p:nvPr/>
        </p:nvSpPr>
        <p:spPr>
          <a:xfrm>
            <a:off x="807348" y="3234841"/>
            <a:ext cx="598241" cy="369332"/>
          </a:xfrm>
          <a:prstGeom prst="rect">
            <a:avLst/>
          </a:prstGeom>
          <a:noFill/>
        </p:spPr>
        <p:txBody>
          <a:bodyPr wrap="none" rtlCol="0">
            <a:spAutoFit/>
          </a:bodyPr>
          <a:lstStyle/>
          <a:p>
            <a:r>
              <a:rPr lang="tr-TR" dirty="0"/>
              <a:t>MPL</a:t>
            </a:r>
          </a:p>
        </p:txBody>
      </p:sp>
      <p:sp>
        <p:nvSpPr>
          <p:cNvPr id="17" name="16 Metin kutusu"/>
          <p:cNvSpPr txBox="1"/>
          <p:nvPr/>
        </p:nvSpPr>
        <p:spPr>
          <a:xfrm>
            <a:off x="1500166" y="3222699"/>
            <a:ext cx="790601" cy="369332"/>
          </a:xfrm>
          <a:prstGeom prst="rect">
            <a:avLst/>
          </a:prstGeom>
          <a:noFill/>
        </p:spPr>
        <p:txBody>
          <a:bodyPr wrap="none" rtlCol="0">
            <a:spAutoFit/>
          </a:bodyPr>
          <a:lstStyle/>
          <a:p>
            <a:r>
              <a:rPr lang="tr-TR" dirty="0"/>
              <a:t>GCSFR</a:t>
            </a:r>
          </a:p>
        </p:txBody>
      </p:sp>
      <p:cxnSp>
        <p:nvCxnSpPr>
          <p:cNvPr id="21" name="20 Düz Ok Bağlayıcısı"/>
          <p:cNvCxnSpPr>
            <a:stCxn id="17" idx="2"/>
          </p:cNvCxnSpPr>
          <p:nvPr/>
        </p:nvCxnSpPr>
        <p:spPr>
          <a:xfrm rot="5400000">
            <a:off x="1132383" y="3602625"/>
            <a:ext cx="773678" cy="7524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Düz Ok Bağlayıcısı"/>
          <p:cNvCxnSpPr>
            <a:stCxn id="16" idx="2"/>
          </p:cNvCxnSpPr>
          <p:nvPr/>
        </p:nvCxnSpPr>
        <p:spPr>
          <a:xfrm rot="5400000">
            <a:off x="702166" y="3973546"/>
            <a:ext cx="773676" cy="349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Düz Ok Bağlayıcısı"/>
          <p:cNvCxnSpPr>
            <a:stCxn id="14" idx="2"/>
          </p:cNvCxnSpPr>
          <p:nvPr/>
        </p:nvCxnSpPr>
        <p:spPr>
          <a:xfrm rot="16200000" flipH="1">
            <a:off x="286400" y="3652007"/>
            <a:ext cx="773678" cy="653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28 Metin kutusu"/>
          <p:cNvSpPr txBox="1"/>
          <p:nvPr/>
        </p:nvSpPr>
        <p:spPr>
          <a:xfrm>
            <a:off x="778149" y="4294269"/>
            <a:ext cx="507703" cy="369332"/>
          </a:xfrm>
          <a:prstGeom prst="rect">
            <a:avLst/>
          </a:prstGeom>
          <a:noFill/>
        </p:spPr>
        <p:txBody>
          <a:bodyPr wrap="none" rtlCol="0">
            <a:spAutoFit/>
          </a:bodyPr>
          <a:lstStyle/>
          <a:p>
            <a:r>
              <a:rPr lang="tr-TR" dirty="0"/>
              <a:t>JAK</a:t>
            </a:r>
          </a:p>
        </p:txBody>
      </p:sp>
      <p:sp>
        <p:nvSpPr>
          <p:cNvPr id="30" name="29 Metin kutusu"/>
          <p:cNvSpPr txBox="1"/>
          <p:nvPr/>
        </p:nvSpPr>
        <p:spPr>
          <a:xfrm>
            <a:off x="675557" y="5080087"/>
            <a:ext cx="610295" cy="369332"/>
          </a:xfrm>
          <a:prstGeom prst="rect">
            <a:avLst/>
          </a:prstGeom>
          <a:noFill/>
        </p:spPr>
        <p:txBody>
          <a:bodyPr wrap="none" rtlCol="0">
            <a:spAutoFit/>
          </a:bodyPr>
          <a:lstStyle/>
          <a:p>
            <a:r>
              <a:rPr lang="tr-TR" dirty="0"/>
              <a:t>STAT</a:t>
            </a:r>
          </a:p>
        </p:txBody>
      </p:sp>
      <p:cxnSp>
        <p:nvCxnSpPr>
          <p:cNvPr id="32" name="31 Düz Ok Bağlayıcısı"/>
          <p:cNvCxnSpPr/>
          <p:nvPr/>
        </p:nvCxnSpPr>
        <p:spPr>
          <a:xfrm rot="16200000" flipH="1">
            <a:off x="750067" y="4830054"/>
            <a:ext cx="50006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39 Metin kutusu"/>
          <p:cNvSpPr txBox="1"/>
          <p:nvPr/>
        </p:nvSpPr>
        <p:spPr>
          <a:xfrm>
            <a:off x="785786" y="2722633"/>
            <a:ext cx="663964" cy="369332"/>
          </a:xfrm>
          <a:prstGeom prst="rect">
            <a:avLst/>
          </a:prstGeom>
          <a:noFill/>
        </p:spPr>
        <p:txBody>
          <a:bodyPr wrap="none" rtlCol="0">
            <a:spAutoFit/>
          </a:bodyPr>
          <a:lstStyle/>
          <a:p>
            <a:r>
              <a:rPr lang="tr-TR" dirty="0"/>
              <a:t>CALR</a:t>
            </a:r>
          </a:p>
        </p:txBody>
      </p:sp>
      <p:cxnSp>
        <p:nvCxnSpPr>
          <p:cNvPr id="43" name="42 Düz Ok Bağlayıcısı"/>
          <p:cNvCxnSpPr/>
          <p:nvPr/>
        </p:nvCxnSpPr>
        <p:spPr>
          <a:xfrm rot="5400000">
            <a:off x="933423" y="3158641"/>
            <a:ext cx="285753" cy="9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44 Metin kutusu"/>
          <p:cNvSpPr txBox="1"/>
          <p:nvPr/>
        </p:nvSpPr>
        <p:spPr>
          <a:xfrm>
            <a:off x="1000100" y="2949089"/>
            <a:ext cx="300082" cy="369332"/>
          </a:xfrm>
          <a:prstGeom prst="rect">
            <a:avLst/>
          </a:prstGeom>
          <a:noFill/>
        </p:spPr>
        <p:txBody>
          <a:bodyPr wrap="none" rtlCol="0">
            <a:spAutoFit/>
          </a:bodyPr>
          <a:lstStyle/>
          <a:p>
            <a:r>
              <a:rPr lang="tr-TR" dirty="0"/>
              <a:t>+</a:t>
            </a:r>
          </a:p>
        </p:txBody>
      </p:sp>
      <p:sp>
        <p:nvSpPr>
          <p:cNvPr id="49" name="48 Şimşek İşareti"/>
          <p:cNvSpPr/>
          <p:nvPr/>
        </p:nvSpPr>
        <p:spPr>
          <a:xfrm>
            <a:off x="571472" y="2663337"/>
            <a:ext cx="285752" cy="214314"/>
          </a:xfrm>
          <a:prstGeom prst="lightningBol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49 Şimşek İşareti"/>
          <p:cNvSpPr/>
          <p:nvPr/>
        </p:nvSpPr>
        <p:spPr>
          <a:xfrm>
            <a:off x="642910" y="3091965"/>
            <a:ext cx="285752" cy="214314"/>
          </a:xfrm>
          <a:prstGeom prst="lightningBol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50 Şimşek İşareti"/>
          <p:cNvSpPr/>
          <p:nvPr/>
        </p:nvSpPr>
        <p:spPr>
          <a:xfrm>
            <a:off x="571472" y="4234973"/>
            <a:ext cx="285752" cy="214314"/>
          </a:xfrm>
          <a:prstGeom prst="lightningBol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51 Metin kutusu"/>
          <p:cNvSpPr txBox="1"/>
          <p:nvPr/>
        </p:nvSpPr>
        <p:spPr>
          <a:xfrm>
            <a:off x="71406" y="5743924"/>
            <a:ext cx="2214578" cy="276999"/>
          </a:xfrm>
          <a:prstGeom prst="rect">
            <a:avLst/>
          </a:prstGeom>
          <a:noFill/>
        </p:spPr>
        <p:txBody>
          <a:bodyPr wrap="square" rtlCol="0">
            <a:spAutoFit/>
          </a:bodyPr>
          <a:lstStyle/>
          <a:p>
            <a:pPr algn="ctr"/>
            <a:r>
              <a:rPr lang="tr-TR" sz="1200" b="1" dirty="0" err="1">
                <a:solidFill>
                  <a:srgbClr val="FF0000"/>
                </a:solidFill>
              </a:rPr>
              <a:t>HEMATOPOEZ’de</a:t>
            </a:r>
            <a:r>
              <a:rPr lang="tr-TR" sz="1200" b="1" dirty="0">
                <a:solidFill>
                  <a:srgbClr val="FF0000"/>
                </a:solidFill>
              </a:rPr>
              <a:t> HIZLANMA	</a:t>
            </a:r>
          </a:p>
        </p:txBody>
      </p:sp>
      <p:cxnSp>
        <p:nvCxnSpPr>
          <p:cNvPr id="53" name="52 Düz Ok Bağlayıcısı"/>
          <p:cNvCxnSpPr/>
          <p:nvPr/>
        </p:nvCxnSpPr>
        <p:spPr>
          <a:xfrm rot="16200000" flipH="1">
            <a:off x="857225" y="5592294"/>
            <a:ext cx="285752"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22 Metin kutusu"/>
          <p:cNvSpPr txBox="1"/>
          <p:nvPr/>
        </p:nvSpPr>
        <p:spPr>
          <a:xfrm>
            <a:off x="3857620" y="2299510"/>
            <a:ext cx="2214578" cy="276999"/>
          </a:xfrm>
          <a:prstGeom prst="rect">
            <a:avLst/>
          </a:prstGeom>
          <a:noFill/>
        </p:spPr>
        <p:txBody>
          <a:bodyPr wrap="square" rtlCol="0">
            <a:spAutoFit/>
          </a:bodyPr>
          <a:lstStyle/>
          <a:p>
            <a:pPr algn="ctr"/>
            <a:r>
              <a:rPr lang="tr-TR" sz="1200" b="1" dirty="0">
                <a:solidFill>
                  <a:srgbClr val="FF0000"/>
                </a:solidFill>
              </a:rPr>
              <a:t>ARTMIŞ SİTOKİNLER</a:t>
            </a:r>
          </a:p>
        </p:txBody>
      </p:sp>
      <p:sp>
        <p:nvSpPr>
          <p:cNvPr id="25" name="24 Metin kutusu"/>
          <p:cNvSpPr txBox="1"/>
          <p:nvPr/>
        </p:nvSpPr>
        <p:spPr>
          <a:xfrm>
            <a:off x="5857884" y="2147881"/>
            <a:ext cx="3214710" cy="276999"/>
          </a:xfrm>
          <a:prstGeom prst="rect">
            <a:avLst/>
          </a:prstGeom>
          <a:noFill/>
        </p:spPr>
        <p:txBody>
          <a:bodyPr wrap="square" rtlCol="0">
            <a:spAutoFit/>
          </a:bodyPr>
          <a:lstStyle/>
          <a:p>
            <a:pPr algn="ctr"/>
            <a:r>
              <a:rPr lang="tr-TR" sz="1200" b="1" dirty="0">
                <a:solidFill>
                  <a:srgbClr val="FF0000"/>
                </a:solidFill>
              </a:rPr>
              <a:t>ARTMIŞ SİTOKİN RESEPTÖR SİNYALİZASYONU</a:t>
            </a:r>
          </a:p>
        </p:txBody>
      </p:sp>
      <p:sp>
        <p:nvSpPr>
          <p:cNvPr id="27" name="48 Şimşek İşareti">
            <a:extLst>
              <a:ext uri="{FF2B5EF4-FFF2-40B4-BE49-F238E27FC236}">
                <a16:creationId xmlns:a16="http://schemas.microsoft.com/office/drawing/2014/main" id="{227CF6D4-F0CC-49BF-9904-959D71E189F0}"/>
              </a:ext>
            </a:extLst>
          </p:cNvPr>
          <p:cNvSpPr/>
          <p:nvPr/>
        </p:nvSpPr>
        <p:spPr>
          <a:xfrm rot="5400000">
            <a:off x="1994893" y="3044486"/>
            <a:ext cx="285752" cy="214314"/>
          </a:xfrm>
          <a:prstGeom prst="lightningBolt">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51 Metin kutusu">
            <a:extLst>
              <a:ext uri="{FF2B5EF4-FFF2-40B4-BE49-F238E27FC236}">
                <a16:creationId xmlns:a16="http://schemas.microsoft.com/office/drawing/2014/main" id="{6D57D32E-C2FA-4534-94E5-8CD7A48AFAEF}"/>
              </a:ext>
            </a:extLst>
          </p:cNvPr>
          <p:cNvSpPr txBox="1"/>
          <p:nvPr/>
        </p:nvSpPr>
        <p:spPr>
          <a:xfrm>
            <a:off x="1409606" y="3424871"/>
            <a:ext cx="1250165" cy="369332"/>
          </a:xfrm>
          <a:prstGeom prst="rect">
            <a:avLst/>
          </a:prstGeom>
          <a:noFill/>
        </p:spPr>
        <p:txBody>
          <a:bodyPr wrap="square" rtlCol="0">
            <a:spAutoFit/>
          </a:bodyPr>
          <a:lstStyle/>
          <a:p>
            <a:r>
              <a:rPr lang="tr-TR" sz="900" b="1" dirty="0">
                <a:solidFill>
                  <a:srgbClr val="0070C0"/>
                </a:solidFill>
              </a:rPr>
              <a:t>Kronik </a:t>
            </a:r>
            <a:r>
              <a:rPr lang="tr-TR" sz="900" b="1" dirty="0" err="1">
                <a:solidFill>
                  <a:srgbClr val="0070C0"/>
                </a:solidFill>
              </a:rPr>
              <a:t>Nötrofilik</a:t>
            </a:r>
            <a:r>
              <a:rPr lang="tr-TR" sz="900" b="1" dirty="0">
                <a:solidFill>
                  <a:srgbClr val="0070C0"/>
                </a:solidFill>
              </a:rPr>
              <a:t> Lösemi	</a:t>
            </a:r>
          </a:p>
        </p:txBody>
      </p:sp>
    </p:spTree>
    <p:extLst>
      <p:ext uri="{BB962C8B-B14F-4D97-AF65-F5344CB8AC3E}">
        <p14:creationId xmlns:p14="http://schemas.microsoft.com/office/powerpoint/2010/main" val="1549569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BBC2D18-719F-45B6-949C-10212145B4AA}"/>
              </a:ext>
            </a:extLst>
          </p:cNvPr>
          <p:cNvPicPr>
            <a:picLocks noChangeAspect="1"/>
          </p:cNvPicPr>
          <p:nvPr/>
        </p:nvPicPr>
        <p:blipFill>
          <a:blip r:embed="rId2"/>
          <a:stretch>
            <a:fillRect/>
          </a:stretch>
        </p:blipFill>
        <p:spPr>
          <a:xfrm>
            <a:off x="792088" y="1412776"/>
            <a:ext cx="4698280" cy="1952350"/>
          </a:xfrm>
          <a:prstGeom prst="rect">
            <a:avLst/>
          </a:prstGeom>
          <a:ln>
            <a:solidFill>
              <a:schemeClr val="accent1"/>
            </a:solidFill>
          </a:ln>
          <a:effectLst>
            <a:outerShdw blurRad="50800" dist="38100" dir="5400000" algn="t" rotWithShape="0">
              <a:prstClr val="black">
                <a:alpha val="40000"/>
              </a:prstClr>
            </a:outerShdw>
          </a:effectLst>
        </p:spPr>
      </p:pic>
      <p:pic>
        <p:nvPicPr>
          <p:cNvPr id="5" name="Resim 4">
            <a:extLst>
              <a:ext uri="{FF2B5EF4-FFF2-40B4-BE49-F238E27FC236}">
                <a16:creationId xmlns:a16="http://schemas.microsoft.com/office/drawing/2014/main" id="{5402AE6C-DF82-4698-851E-16B27448F9BE}"/>
              </a:ext>
            </a:extLst>
          </p:cNvPr>
          <p:cNvPicPr>
            <a:picLocks noChangeAspect="1"/>
          </p:cNvPicPr>
          <p:nvPr/>
        </p:nvPicPr>
        <p:blipFill>
          <a:blip r:embed="rId3"/>
          <a:stretch>
            <a:fillRect/>
          </a:stretch>
        </p:blipFill>
        <p:spPr>
          <a:xfrm>
            <a:off x="3816424" y="2996952"/>
            <a:ext cx="4355976" cy="2041457"/>
          </a:xfrm>
          <a:prstGeom prst="rect">
            <a:avLst/>
          </a:prstGeom>
          <a:ln>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962681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28596" y="836712"/>
          <a:ext cx="7572428" cy="3151940"/>
        </p:xfrm>
        <a:graphic>
          <a:graphicData uri="http://schemas.openxmlformats.org/drawingml/2006/table">
            <a:tbl>
              <a:tblPr/>
              <a:tblGrid>
                <a:gridCol w="7572428">
                  <a:extLst>
                    <a:ext uri="{9D8B030D-6E8A-4147-A177-3AD203B41FA5}">
                      <a16:colId xmlns:a16="http://schemas.microsoft.com/office/drawing/2014/main" val="20000"/>
                    </a:ext>
                  </a:extLst>
                </a:gridCol>
              </a:tblGrid>
              <a:tr h="236276">
                <a:tc>
                  <a:txBody>
                    <a:bodyPr/>
                    <a:lstStyle/>
                    <a:p>
                      <a:pPr>
                        <a:lnSpc>
                          <a:spcPct val="100000"/>
                        </a:lnSpc>
                        <a:spcBef>
                          <a:spcPts val="0"/>
                        </a:spcBef>
                        <a:spcAft>
                          <a:spcPts val="0"/>
                        </a:spcAft>
                      </a:pPr>
                      <a:endParaRPr lang="tr-TR" sz="1200" b="1" dirty="0">
                        <a:latin typeface="+mj-lt"/>
                        <a:cs typeface="Times New Roman"/>
                      </a:endParaRPr>
                    </a:p>
                    <a:p>
                      <a:pPr>
                        <a:lnSpc>
                          <a:spcPct val="100000"/>
                        </a:lnSpc>
                        <a:spcBef>
                          <a:spcPts val="0"/>
                        </a:spcBef>
                        <a:spcAft>
                          <a:spcPts val="0"/>
                        </a:spcAft>
                      </a:pPr>
                      <a:r>
                        <a:rPr lang="tr-TR" sz="1200" b="1" dirty="0">
                          <a:latin typeface="+mj-lt"/>
                          <a:cs typeface="Times New Roman"/>
                        </a:rPr>
                        <a:t>EN AZINDAN 2 g/gün HİDROKSİÜRE 3 AY KULLANDIKTAN SONRA;</a:t>
                      </a:r>
                    </a:p>
                    <a:p>
                      <a:pPr>
                        <a:lnSpc>
                          <a:spcPct val="100000"/>
                        </a:lnSpc>
                        <a:spcBef>
                          <a:spcPts val="0"/>
                        </a:spcBef>
                        <a:spcAft>
                          <a:spcPts val="0"/>
                        </a:spcAft>
                      </a:pPr>
                      <a:endParaRPr lang="tr-TR" sz="1200" b="1" dirty="0">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7780">
                <a:tc>
                  <a:txBody>
                    <a:bodyPr/>
                    <a:lstStyle/>
                    <a:p>
                      <a:pPr>
                        <a:lnSpc>
                          <a:spcPct val="100000"/>
                        </a:lnSpc>
                        <a:spcBef>
                          <a:spcPts val="0"/>
                        </a:spcBef>
                        <a:spcAft>
                          <a:spcPts val="0"/>
                        </a:spcAft>
                      </a:pPr>
                      <a:r>
                        <a:rPr lang="tr-TR" sz="1200" dirty="0">
                          <a:solidFill>
                            <a:srgbClr val="000000"/>
                          </a:solidFill>
                          <a:latin typeface="+mj-lt"/>
                          <a:cs typeface="Times New Roman"/>
                        </a:rPr>
                        <a:t>     </a:t>
                      </a:r>
                      <a:r>
                        <a:rPr lang="en-US" sz="1200" dirty="0">
                          <a:solidFill>
                            <a:srgbClr val="000000"/>
                          </a:solidFill>
                          <a:latin typeface="+mj-lt"/>
                          <a:cs typeface="Times New Roman"/>
                        </a:rPr>
                        <a:t>1. </a:t>
                      </a:r>
                      <a:r>
                        <a:rPr lang="tr-TR" sz="1200" dirty="0" err="1">
                          <a:solidFill>
                            <a:srgbClr val="000000"/>
                          </a:solidFill>
                          <a:latin typeface="+mj-lt"/>
                          <a:cs typeface="Times New Roman"/>
                        </a:rPr>
                        <a:t>Htk</a:t>
                      </a:r>
                      <a:r>
                        <a:rPr lang="tr-TR" sz="1200" dirty="0">
                          <a:solidFill>
                            <a:srgbClr val="000000"/>
                          </a:solidFill>
                          <a:latin typeface="+mj-lt"/>
                          <a:cs typeface="Times New Roman"/>
                        </a:rPr>
                        <a:t> &lt; % 45 düzeyinde tutabilmek için halen </a:t>
                      </a:r>
                      <a:r>
                        <a:rPr lang="tr-TR" sz="1200" dirty="0" err="1">
                          <a:solidFill>
                            <a:srgbClr val="000000"/>
                          </a:solidFill>
                          <a:latin typeface="+mj-lt"/>
                          <a:cs typeface="Times New Roman"/>
                        </a:rPr>
                        <a:t>flebotomi</a:t>
                      </a:r>
                      <a:r>
                        <a:rPr lang="tr-TR" sz="1200" dirty="0">
                          <a:solidFill>
                            <a:srgbClr val="000000"/>
                          </a:solidFill>
                          <a:latin typeface="+mj-lt"/>
                          <a:cs typeface="Times New Roman"/>
                        </a:rPr>
                        <a:t> gerekmesi</a:t>
                      </a:r>
                      <a:r>
                        <a:rPr lang="en-US" sz="1200" dirty="0">
                          <a:solidFill>
                            <a:srgbClr val="000000"/>
                          </a:solidFill>
                          <a:latin typeface="+mj-lt"/>
                          <a:cs typeface="Times New Roman"/>
                        </a:rPr>
                        <a:t> </a:t>
                      </a:r>
                      <a:r>
                        <a:rPr lang="tr-TR" sz="1200" b="1" i="1" dirty="0">
                          <a:solidFill>
                            <a:srgbClr val="000000"/>
                          </a:solidFill>
                          <a:latin typeface="+mj-lt"/>
                          <a:cs typeface="Times New Roman"/>
                        </a:rPr>
                        <a:t>VEYA</a:t>
                      </a:r>
                      <a:endParaRPr lang="tr-TR" sz="1100" b="1" i="1" dirty="0">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032">
                <a:tc>
                  <a:txBody>
                    <a:bodyPr/>
                    <a:lstStyle/>
                    <a:p>
                      <a:pPr>
                        <a:lnSpc>
                          <a:spcPct val="100000"/>
                        </a:lnSpc>
                        <a:spcBef>
                          <a:spcPts val="0"/>
                        </a:spcBef>
                        <a:spcAft>
                          <a:spcPts val="0"/>
                        </a:spcAft>
                      </a:pPr>
                      <a:r>
                        <a:rPr lang="tr-TR" sz="1200" dirty="0">
                          <a:solidFill>
                            <a:srgbClr val="000000"/>
                          </a:solidFill>
                          <a:latin typeface="+mj-lt"/>
                          <a:ea typeface="Calibri"/>
                          <a:cs typeface="Times New Roman"/>
                        </a:rPr>
                        <a:t>     </a:t>
                      </a:r>
                      <a:r>
                        <a:rPr lang="en-US" sz="1200" dirty="0">
                          <a:solidFill>
                            <a:srgbClr val="000000"/>
                          </a:solidFill>
                          <a:latin typeface="+mj-lt"/>
                          <a:ea typeface="Calibri"/>
                          <a:cs typeface="Times New Roman"/>
                        </a:rPr>
                        <a:t>2. </a:t>
                      </a:r>
                      <a:r>
                        <a:rPr lang="tr-TR" sz="1200" dirty="0">
                          <a:solidFill>
                            <a:srgbClr val="000000"/>
                          </a:solidFill>
                          <a:latin typeface="+mj-lt"/>
                          <a:ea typeface="Calibri"/>
                          <a:cs typeface="Times New Roman"/>
                        </a:rPr>
                        <a:t>Kontrolsüz </a:t>
                      </a:r>
                      <a:r>
                        <a:rPr lang="tr-TR" sz="1200" dirty="0" err="1">
                          <a:solidFill>
                            <a:srgbClr val="000000"/>
                          </a:solidFill>
                          <a:latin typeface="+mj-lt"/>
                          <a:ea typeface="Calibri"/>
                          <a:cs typeface="Times New Roman"/>
                        </a:rPr>
                        <a:t>miyeloproliferasyonun</a:t>
                      </a:r>
                      <a:r>
                        <a:rPr lang="tr-TR" sz="1200" dirty="0">
                          <a:solidFill>
                            <a:srgbClr val="000000"/>
                          </a:solidFill>
                          <a:latin typeface="+mj-lt"/>
                          <a:ea typeface="Calibri"/>
                          <a:cs typeface="Times New Roman"/>
                        </a:rPr>
                        <a:t> devam etmesi</a:t>
                      </a:r>
                      <a:r>
                        <a:rPr lang="en-US" sz="1200" dirty="0">
                          <a:solidFill>
                            <a:srgbClr val="000000"/>
                          </a:solidFill>
                          <a:latin typeface="+mj-lt"/>
                          <a:ea typeface="Calibri"/>
                          <a:cs typeface="Times New Roman"/>
                        </a:rPr>
                        <a:t> </a:t>
                      </a:r>
                      <a:r>
                        <a:rPr lang="tr-TR" sz="1200" dirty="0">
                          <a:solidFill>
                            <a:srgbClr val="000000"/>
                          </a:solidFill>
                          <a:latin typeface="+mj-lt"/>
                          <a:ea typeface="Calibri"/>
                          <a:cs typeface="Times New Roman"/>
                        </a:rPr>
                        <a:t>(</a:t>
                      </a:r>
                      <a:r>
                        <a:rPr lang="tr-TR" sz="1200" dirty="0" err="1">
                          <a:solidFill>
                            <a:srgbClr val="000000"/>
                          </a:solidFill>
                          <a:latin typeface="+mj-lt"/>
                          <a:ea typeface="Calibri"/>
                          <a:cs typeface="Times New Roman"/>
                        </a:rPr>
                        <a:t>trombosit</a:t>
                      </a:r>
                      <a:r>
                        <a:rPr lang="en-US" sz="1200" dirty="0">
                          <a:solidFill>
                            <a:srgbClr val="000000"/>
                          </a:solidFill>
                          <a:latin typeface="+mj-lt"/>
                          <a:ea typeface="Calibri"/>
                          <a:cs typeface="Times New Roman"/>
                        </a:rPr>
                        <a:t> &gt;</a:t>
                      </a:r>
                      <a:r>
                        <a:rPr lang="tr-TR" sz="1200" dirty="0">
                          <a:solidFill>
                            <a:srgbClr val="000000"/>
                          </a:solidFill>
                          <a:latin typeface="+mj-lt"/>
                          <a:ea typeface="Calibri"/>
                          <a:cs typeface="Times New Roman"/>
                        </a:rPr>
                        <a:t> </a:t>
                      </a:r>
                      <a:r>
                        <a:rPr lang="en-US" sz="1200" dirty="0">
                          <a:solidFill>
                            <a:srgbClr val="000000"/>
                          </a:solidFill>
                          <a:latin typeface="+mj-lt"/>
                          <a:ea typeface="Calibri"/>
                          <a:cs typeface="Times New Roman"/>
                        </a:rPr>
                        <a:t>400 </a:t>
                      </a:r>
                      <a:r>
                        <a:rPr lang="en-US" sz="1200" dirty="0">
                          <a:solidFill>
                            <a:srgbClr val="000000"/>
                          </a:solidFill>
                          <a:latin typeface="+mj-lt"/>
                          <a:ea typeface="Calibri"/>
                          <a:cs typeface="Times New Roman"/>
                          <a:sym typeface="Symbol"/>
                        </a:rPr>
                        <a:t></a:t>
                      </a:r>
                      <a:r>
                        <a:rPr lang="en-US" sz="1200" dirty="0">
                          <a:solidFill>
                            <a:srgbClr val="000000"/>
                          </a:solidFill>
                          <a:latin typeface="+mj-lt"/>
                          <a:ea typeface="Calibri"/>
                          <a:cs typeface="Times New Roman"/>
                        </a:rPr>
                        <a:t> 10</a:t>
                      </a:r>
                      <a:r>
                        <a:rPr lang="en-US" sz="1200" baseline="30000" dirty="0">
                          <a:solidFill>
                            <a:srgbClr val="000000"/>
                          </a:solidFill>
                          <a:latin typeface="+mj-lt"/>
                          <a:ea typeface="Calibri"/>
                          <a:cs typeface="Times New Roman"/>
                        </a:rPr>
                        <a:t>9</a:t>
                      </a:r>
                      <a:r>
                        <a:rPr lang="en-US" sz="1200" dirty="0">
                          <a:solidFill>
                            <a:srgbClr val="000000"/>
                          </a:solidFill>
                          <a:latin typeface="+mj-lt"/>
                          <a:ea typeface="Calibri"/>
                          <a:cs typeface="Times New Roman"/>
                        </a:rPr>
                        <a:t>/l </a:t>
                      </a:r>
                      <a:r>
                        <a:rPr lang="tr-TR" sz="1200" b="1" dirty="0">
                          <a:solidFill>
                            <a:srgbClr val="000000"/>
                          </a:solidFill>
                          <a:latin typeface="+mj-lt"/>
                          <a:ea typeface="Calibri"/>
                          <a:cs typeface="Times New Roman"/>
                        </a:rPr>
                        <a:t>VE</a:t>
                      </a:r>
                      <a:r>
                        <a:rPr lang="en-US" sz="1200" dirty="0">
                          <a:solidFill>
                            <a:srgbClr val="000000"/>
                          </a:solidFill>
                          <a:latin typeface="+mj-lt"/>
                          <a:ea typeface="Calibri"/>
                          <a:cs typeface="Times New Roman"/>
                        </a:rPr>
                        <a:t> l</a:t>
                      </a:r>
                      <a:r>
                        <a:rPr lang="tr-TR" sz="1200" dirty="0" err="1">
                          <a:solidFill>
                            <a:srgbClr val="000000"/>
                          </a:solidFill>
                          <a:latin typeface="+mj-lt"/>
                          <a:ea typeface="Calibri"/>
                          <a:cs typeface="Times New Roman"/>
                        </a:rPr>
                        <a:t>ökosit</a:t>
                      </a:r>
                      <a:r>
                        <a:rPr lang="en-US" sz="1200" dirty="0">
                          <a:solidFill>
                            <a:srgbClr val="000000"/>
                          </a:solidFill>
                          <a:latin typeface="+mj-lt"/>
                          <a:ea typeface="Calibri"/>
                          <a:cs typeface="Times New Roman"/>
                        </a:rPr>
                        <a:t> &gt;10 </a:t>
                      </a:r>
                      <a:r>
                        <a:rPr lang="en-US" sz="1200" dirty="0">
                          <a:solidFill>
                            <a:srgbClr val="000000"/>
                          </a:solidFill>
                          <a:latin typeface="+mj-lt"/>
                          <a:ea typeface="Calibri"/>
                          <a:cs typeface="Times New Roman"/>
                          <a:sym typeface="Symbol"/>
                        </a:rPr>
                        <a:t></a:t>
                      </a:r>
                      <a:r>
                        <a:rPr lang="en-US" sz="1200" dirty="0">
                          <a:solidFill>
                            <a:srgbClr val="000000"/>
                          </a:solidFill>
                          <a:latin typeface="+mj-lt"/>
                          <a:ea typeface="Calibri"/>
                          <a:cs typeface="Times New Roman"/>
                        </a:rPr>
                        <a:t> 10</a:t>
                      </a:r>
                      <a:r>
                        <a:rPr lang="en-US" sz="1200" baseline="30000" dirty="0">
                          <a:solidFill>
                            <a:srgbClr val="000000"/>
                          </a:solidFill>
                          <a:latin typeface="+mj-lt"/>
                          <a:ea typeface="Calibri"/>
                          <a:cs typeface="Times New Roman"/>
                        </a:rPr>
                        <a:t>9</a:t>
                      </a:r>
                      <a:r>
                        <a:rPr lang="en-US" sz="1200" dirty="0">
                          <a:solidFill>
                            <a:srgbClr val="000000"/>
                          </a:solidFill>
                          <a:latin typeface="+mj-lt"/>
                          <a:ea typeface="Calibri"/>
                          <a:cs typeface="Times New Roman"/>
                        </a:rPr>
                        <a:t>/l </a:t>
                      </a:r>
                      <a:r>
                        <a:rPr lang="tr-TR" sz="1200" dirty="0">
                          <a:solidFill>
                            <a:srgbClr val="000000"/>
                          </a:solidFill>
                          <a:latin typeface="+mj-lt"/>
                          <a:ea typeface="Calibri"/>
                          <a:cs typeface="Times New Roman"/>
                        </a:rPr>
                        <a:t>)</a:t>
                      </a:r>
                      <a:r>
                        <a:rPr lang="en-US" sz="1200" dirty="0">
                          <a:solidFill>
                            <a:srgbClr val="000000"/>
                          </a:solidFill>
                          <a:latin typeface="+mj-lt"/>
                          <a:ea typeface="Calibri"/>
                          <a:cs typeface="Times New Roman"/>
                        </a:rPr>
                        <a:t> </a:t>
                      </a:r>
                      <a:r>
                        <a:rPr lang="tr-TR" sz="1200" b="1" i="1" dirty="0">
                          <a:solidFill>
                            <a:srgbClr val="000000"/>
                          </a:solidFill>
                          <a:latin typeface="+mj-lt"/>
                          <a:ea typeface="Calibri"/>
                          <a:cs typeface="Times New Roman"/>
                        </a:rPr>
                        <a:t>VEYA</a:t>
                      </a:r>
                      <a:endParaRPr lang="tr-TR" sz="1100" b="1" i="1"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2048">
                <a:tc>
                  <a:txBody>
                    <a:bodyPr/>
                    <a:lstStyle/>
                    <a:p>
                      <a:pPr>
                        <a:lnSpc>
                          <a:spcPct val="100000"/>
                        </a:lnSpc>
                        <a:spcBef>
                          <a:spcPts val="0"/>
                        </a:spcBef>
                        <a:spcAft>
                          <a:spcPts val="0"/>
                        </a:spcAft>
                      </a:pPr>
                      <a:r>
                        <a:rPr lang="tr-TR" sz="1200" dirty="0">
                          <a:solidFill>
                            <a:srgbClr val="000000"/>
                          </a:solidFill>
                          <a:latin typeface="+mj-lt"/>
                          <a:ea typeface="Calibri"/>
                          <a:cs typeface="Times New Roman"/>
                        </a:rPr>
                        <a:t>     </a:t>
                      </a:r>
                      <a:r>
                        <a:rPr lang="en-US" sz="1200" dirty="0">
                          <a:solidFill>
                            <a:srgbClr val="000000"/>
                          </a:solidFill>
                          <a:latin typeface="+mj-lt"/>
                          <a:ea typeface="Calibri"/>
                          <a:cs typeface="Times New Roman"/>
                        </a:rPr>
                        <a:t>3. </a:t>
                      </a:r>
                      <a:r>
                        <a:rPr lang="tr-TR" sz="1200" dirty="0" err="1">
                          <a:solidFill>
                            <a:srgbClr val="000000"/>
                          </a:solidFill>
                          <a:latin typeface="+mj-lt"/>
                          <a:ea typeface="Calibri"/>
                          <a:cs typeface="Times New Roman"/>
                        </a:rPr>
                        <a:t>Palpasyonda</a:t>
                      </a:r>
                      <a:r>
                        <a:rPr lang="tr-TR" sz="1200" dirty="0">
                          <a:solidFill>
                            <a:srgbClr val="000000"/>
                          </a:solidFill>
                          <a:latin typeface="+mj-lt"/>
                          <a:ea typeface="Calibri"/>
                          <a:cs typeface="Times New Roman"/>
                        </a:rPr>
                        <a:t> </a:t>
                      </a:r>
                      <a:r>
                        <a:rPr lang="tr-TR" sz="1200" dirty="0" err="1">
                          <a:solidFill>
                            <a:srgbClr val="000000"/>
                          </a:solidFill>
                          <a:latin typeface="+mj-lt"/>
                          <a:ea typeface="Calibri"/>
                          <a:cs typeface="Times New Roman"/>
                        </a:rPr>
                        <a:t>massif</a:t>
                      </a:r>
                      <a:r>
                        <a:rPr lang="tr-TR" sz="1200" dirty="0">
                          <a:solidFill>
                            <a:srgbClr val="000000"/>
                          </a:solidFill>
                          <a:latin typeface="+mj-lt"/>
                          <a:ea typeface="Calibri"/>
                          <a:cs typeface="Times New Roman"/>
                        </a:rPr>
                        <a:t> </a:t>
                      </a:r>
                      <a:r>
                        <a:rPr lang="tr-TR" sz="1200" dirty="0" err="1">
                          <a:solidFill>
                            <a:srgbClr val="000000"/>
                          </a:solidFill>
                          <a:latin typeface="+mj-lt"/>
                          <a:ea typeface="Calibri"/>
                          <a:cs typeface="Times New Roman"/>
                        </a:rPr>
                        <a:t>splenomegalinin</a:t>
                      </a:r>
                      <a:r>
                        <a:rPr lang="tr-TR" sz="1200" dirty="0">
                          <a:solidFill>
                            <a:srgbClr val="000000"/>
                          </a:solidFill>
                          <a:latin typeface="+mj-lt"/>
                          <a:ea typeface="Calibri"/>
                          <a:cs typeface="Times New Roman"/>
                        </a:rPr>
                        <a:t>* en azından %50 küçül</a:t>
                      </a:r>
                      <a:r>
                        <a:rPr lang="tr-TR" sz="1200" u="sng" dirty="0">
                          <a:solidFill>
                            <a:srgbClr val="000000"/>
                          </a:solidFill>
                          <a:latin typeface="+mj-lt"/>
                          <a:ea typeface="Calibri"/>
                          <a:cs typeface="Times New Roman"/>
                        </a:rPr>
                        <a:t>me</a:t>
                      </a:r>
                      <a:r>
                        <a:rPr lang="tr-TR" sz="1200" dirty="0">
                          <a:solidFill>
                            <a:srgbClr val="000000"/>
                          </a:solidFill>
                          <a:latin typeface="+mj-lt"/>
                          <a:ea typeface="Calibri"/>
                          <a:cs typeface="Times New Roman"/>
                        </a:rPr>
                        <a:t>mesi</a:t>
                      </a:r>
                      <a:r>
                        <a:rPr lang="en-US" sz="1200" dirty="0">
                          <a:solidFill>
                            <a:srgbClr val="000000"/>
                          </a:solidFill>
                          <a:latin typeface="+mj-lt"/>
                          <a:ea typeface="Calibri"/>
                          <a:cs typeface="Times New Roman"/>
                        </a:rPr>
                        <a:t> </a:t>
                      </a:r>
                      <a:r>
                        <a:rPr lang="tr-TR" sz="1200" b="1" i="1" dirty="0">
                          <a:solidFill>
                            <a:srgbClr val="000000"/>
                          </a:solidFill>
                          <a:latin typeface="+mj-lt"/>
                          <a:ea typeface="Calibri"/>
                          <a:cs typeface="Times New Roman"/>
                        </a:rPr>
                        <a:t>VEYA</a:t>
                      </a:r>
                      <a:r>
                        <a:rPr lang="tr-TR" sz="1200" baseline="0" dirty="0">
                          <a:solidFill>
                            <a:srgbClr val="000000"/>
                          </a:solidFill>
                          <a:latin typeface="+mj-lt"/>
                          <a:ea typeface="Calibri"/>
                          <a:cs typeface="Times New Roman"/>
                        </a:rPr>
                        <a:t> </a:t>
                      </a:r>
                      <a:r>
                        <a:rPr lang="tr-TR" sz="1200" baseline="0" dirty="0" err="1">
                          <a:solidFill>
                            <a:srgbClr val="000000"/>
                          </a:solidFill>
                          <a:latin typeface="+mj-lt"/>
                          <a:ea typeface="Calibri"/>
                          <a:cs typeface="Times New Roman"/>
                        </a:rPr>
                        <a:t>splenomegali</a:t>
                      </a:r>
                      <a:r>
                        <a:rPr lang="tr-TR" sz="1200" baseline="0" dirty="0">
                          <a:solidFill>
                            <a:srgbClr val="000000"/>
                          </a:solidFill>
                          <a:latin typeface="+mj-lt"/>
                          <a:ea typeface="Calibri"/>
                          <a:cs typeface="Times New Roman"/>
                        </a:rPr>
                        <a:t> ile ilişkili semptomların </a:t>
                      </a:r>
                    </a:p>
                    <a:p>
                      <a:pPr>
                        <a:lnSpc>
                          <a:spcPct val="100000"/>
                        </a:lnSpc>
                        <a:spcBef>
                          <a:spcPts val="0"/>
                        </a:spcBef>
                        <a:spcAft>
                          <a:spcPts val="0"/>
                        </a:spcAft>
                      </a:pPr>
                      <a:r>
                        <a:rPr lang="tr-TR" sz="1200" baseline="0" dirty="0">
                          <a:solidFill>
                            <a:srgbClr val="000000"/>
                          </a:solidFill>
                          <a:latin typeface="+mj-lt"/>
                          <a:ea typeface="Calibri"/>
                          <a:cs typeface="Times New Roman"/>
                        </a:rPr>
                        <a:t>     tam olarak düzelmemesi</a:t>
                      </a:r>
                      <a:r>
                        <a:rPr lang="en-US" sz="1200" dirty="0">
                          <a:solidFill>
                            <a:srgbClr val="000000"/>
                          </a:solidFill>
                          <a:latin typeface="+mj-lt"/>
                          <a:ea typeface="Calibri"/>
                          <a:cs typeface="Times New Roman"/>
                        </a:rPr>
                        <a:t> </a:t>
                      </a:r>
                      <a:r>
                        <a:rPr lang="tr-TR" sz="1200" b="1" i="1" dirty="0">
                          <a:solidFill>
                            <a:srgbClr val="000000"/>
                          </a:solidFill>
                          <a:latin typeface="+mj-lt"/>
                          <a:ea typeface="Calibri"/>
                          <a:cs typeface="Times New Roman"/>
                        </a:rPr>
                        <a:t>VEYA</a:t>
                      </a:r>
                      <a:endParaRPr lang="tr-TR" sz="1100" b="1" i="1"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9248">
                <a:tc>
                  <a:txBody>
                    <a:bodyPr/>
                    <a:lstStyle/>
                    <a:p>
                      <a:pPr>
                        <a:lnSpc>
                          <a:spcPct val="100000"/>
                        </a:lnSpc>
                        <a:spcBef>
                          <a:spcPts val="0"/>
                        </a:spcBef>
                        <a:spcAft>
                          <a:spcPts val="0"/>
                        </a:spcAft>
                      </a:pPr>
                      <a:endParaRPr lang="tr-TR" sz="1200" b="1" dirty="0">
                        <a:solidFill>
                          <a:srgbClr val="000000"/>
                        </a:solidFill>
                        <a:latin typeface="+mj-lt"/>
                        <a:ea typeface="Calibri"/>
                        <a:cs typeface="Times New Roman"/>
                      </a:endParaRPr>
                    </a:p>
                    <a:p>
                      <a:pPr>
                        <a:lnSpc>
                          <a:spcPct val="100000"/>
                        </a:lnSpc>
                        <a:spcBef>
                          <a:spcPts val="0"/>
                        </a:spcBef>
                        <a:spcAft>
                          <a:spcPts val="0"/>
                        </a:spcAft>
                      </a:pPr>
                      <a:r>
                        <a:rPr lang="tr-TR" sz="1200" b="1" dirty="0">
                          <a:solidFill>
                            <a:srgbClr val="000000"/>
                          </a:solidFill>
                          <a:latin typeface="+mj-lt"/>
                          <a:ea typeface="Calibri"/>
                          <a:cs typeface="Times New Roman"/>
                        </a:rPr>
                        <a:t>TAM ya da</a:t>
                      </a:r>
                      <a:r>
                        <a:rPr lang="tr-TR" sz="1200" b="1" baseline="0" dirty="0">
                          <a:solidFill>
                            <a:srgbClr val="000000"/>
                          </a:solidFill>
                          <a:latin typeface="+mj-lt"/>
                          <a:ea typeface="Calibri"/>
                          <a:cs typeface="Times New Roman"/>
                        </a:rPr>
                        <a:t> KISMİ KLİNİKO-HEMATOLOJİK YANIT SAĞLAYABİLMEK İÇİN GEREKEN EN DÜŞÜK HİDROKSİÜRE DOZUNDA MUTLAK NÖTROFİL </a:t>
                      </a:r>
                      <a:r>
                        <a:rPr lang="en-US" sz="1200" b="1" dirty="0">
                          <a:solidFill>
                            <a:srgbClr val="000000"/>
                          </a:solidFill>
                          <a:latin typeface="+mj-lt"/>
                          <a:ea typeface="Calibri"/>
                          <a:cs typeface="Times New Roman"/>
                        </a:rPr>
                        <a:t>&lt;</a:t>
                      </a:r>
                      <a:r>
                        <a:rPr lang="tr-TR" sz="1200" b="1" dirty="0">
                          <a:solidFill>
                            <a:srgbClr val="000000"/>
                          </a:solidFill>
                          <a:latin typeface="+mj-lt"/>
                          <a:ea typeface="Calibri"/>
                          <a:cs typeface="Times New Roman"/>
                        </a:rPr>
                        <a:t> </a:t>
                      </a:r>
                      <a:r>
                        <a:rPr lang="en-US" sz="1200" b="1" dirty="0">
                          <a:solidFill>
                            <a:srgbClr val="000000"/>
                          </a:solidFill>
                          <a:latin typeface="+mj-lt"/>
                          <a:ea typeface="Calibri"/>
                          <a:cs typeface="Times New Roman"/>
                        </a:rPr>
                        <a:t>1.0 </a:t>
                      </a:r>
                      <a:r>
                        <a:rPr lang="en-US" sz="1200" b="1" dirty="0">
                          <a:solidFill>
                            <a:srgbClr val="000000"/>
                          </a:solidFill>
                          <a:latin typeface="+mj-lt"/>
                          <a:ea typeface="Calibri"/>
                          <a:cs typeface="Times New Roman"/>
                          <a:sym typeface="Symbol"/>
                        </a:rPr>
                        <a:t></a:t>
                      </a:r>
                      <a:r>
                        <a:rPr lang="en-US" sz="1200" b="1" dirty="0">
                          <a:solidFill>
                            <a:srgbClr val="000000"/>
                          </a:solidFill>
                          <a:latin typeface="+mj-lt"/>
                          <a:ea typeface="Calibri"/>
                          <a:cs typeface="Times New Roman"/>
                        </a:rPr>
                        <a:t> 10</a:t>
                      </a:r>
                      <a:r>
                        <a:rPr lang="en-US" sz="1200" b="1" baseline="30000" dirty="0">
                          <a:solidFill>
                            <a:srgbClr val="000000"/>
                          </a:solidFill>
                          <a:latin typeface="+mj-lt"/>
                          <a:ea typeface="Calibri"/>
                          <a:cs typeface="Times New Roman"/>
                        </a:rPr>
                        <a:t>9</a:t>
                      </a:r>
                      <a:r>
                        <a:rPr lang="en-US" sz="1200" b="1" dirty="0">
                          <a:solidFill>
                            <a:srgbClr val="000000"/>
                          </a:solidFill>
                          <a:latin typeface="+mj-lt"/>
                          <a:ea typeface="Calibri"/>
                          <a:cs typeface="Times New Roman"/>
                        </a:rPr>
                        <a:t>/l </a:t>
                      </a:r>
                      <a:r>
                        <a:rPr lang="tr-TR" sz="1200" b="1" dirty="0">
                          <a:solidFill>
                            <a:srgbClr val="000000"/>
                          </a:solidFill>
                          <a:latin typeface="+mj-lt"/>
                          <a:ea typeface="Calibri"/>
                          <a:cs typeface="Times New Roman"/>
                        </a:rPr>
                        <a:t>VEYA</a:t>
                      </a:r>
                      <a:r>
                        <a:rPr lang="en-US" sz="1200" b="1" dirty="0">
                          <a:solidFill>
                            <a:srgbClr val="000000"/>
                          </a:solidFill>
                          <a:latin typeface="+mj-lt"/>
                          <a:ea typeface="Calibri"/>
                          <a:cs typeface="Times New Roman"/>
                        </a:rPr>
                        <a:t> </a:t>
                      </a:r>
                      <a:r>
                        <a:rPr lang="tr-TR" sz="1200" b="1" dirty="0">
                          <a:solidFill>
                            <a:srgbClr val="000000"/>
                          </a:solidFill>
                          <a:latin typeface="+mj-lt"/>
                          <a:ea typeface="Calibri"/>
                          <a:cs typeface="Times New Roman"/>
                        </a:rPr>
                        <a:t>TROMBOSİT</a:t>
                      </a:r>
                      <a:r>
                        <a:rPr lang="en-US" sz="1200" b="1" dirty="0">
                          <a:solidFill>
                            <a:srgbClr val="000000"/>
                          </a:solidFill>
                          <a:latin typeface="+mj-lt"/>
                          <a:ea typeface="Calibri"/>
                          <a:cs typeface="Times New Roman"/>
                        </a:rPr>
                        <a:t> &lt;100 </a:t>
                      </a:r>
                      <a:r>
                        <a:rPr lang="en-US" sz="1200" b="1" dirty="0">
                          <a:solidFill>
                            <a:srgbClr val="000000"/>
                          </a:solidFill>
                          <a:latin typeface="+mj-lt"/>
                          <a:ea typeface="Calibri"/>
                          <a:cs typeface="Times New Roman"/>
                          <a:sym typeface="Symbol"/>
                        </a:rPr>
                        <a:t></a:t>
                      </a:r>
                      <a:r>
                        <a:rPr lang="en-US" sz="1200" b="1" dirty="0">
                          <a:solidFill>
                            <a:srgbClr val="000000"/>
                          </a:solidFill>
                          <a:latin typeface="+mj-lt"/>
                          <a:ea typeface="Calibri"/>
                          <a:cs typeface="Times New Roman"/>
                        </a:rPr>
                        <a:t> 10</a:t>
                      </a:r>
                      <a:r>
                        <a:rPr lang="en-US" sz="1200" b="1" baseline="30000" dirty="0">
                          <a:solidFill>
                            <a:srgbClr val="000000"/>
                          </a:solidFill>
                          <a:latin typeface="+mj-lt"/>
                          <a:ea typeface="Calibri"/>
                          <a:cs typeface="Times New Roman"/>
                        </a:rPr>
                        <a:t>9</a:t>
                      </a:r>
                      <a:r>
                        <a:rPr lang="en-US" sz="1200" b="1" dirty="0">
                          <a:solidFill>
                            <a:srgbClr val="000000"/>
                          </a:solidFill>
                          <a:latin typeface="+mj-lt"/>
                          <a:ea typeface="Calibri"/>
                          <a:cs typeface="Times New Roman"/>
                        </a:rPr>
                        <a:t>/l </a:t>
                      </a:r>
                      <a:r>
                        <a:rPr lang="tr-TR" sz="1200" b="1" dirty="0">
                          <a:solidFill>
                            <a:srgbClr val="000000"/>
                          </a:solidFill>
                          <a:latin typeface="+mj-lt"/>
                          <a:ea typeface="Calibri"/>
                          <a:cs typeface="Times New Roman"/>
                        </a:rPr>
                        <a:t>VEYA</a:t>
                      </a:r>
                      <a:r>
                        <a:rPr lang="en-US" sz="1200" b="1" dirty="0">
                          <a:solidFill>
                            <a:srgbClr val="000000"/>
                          </a:solidFill>
                          <a:latin typeface="+mj-lt"/>
                          <a:ea typeface="Calibri"/>
                          <a:cs typeface="Times New Roman"/>
                        </a:rPr>
                        <a:t> </a:t>
                      </a:r>
                      <a:r>
                        <a:rPr lang="tr-TR" sz="1200" b="1" dirty="0">
                          <a:solidFill>
                            <a:srgbClr val="000000"/>
                          </a:solidFill>
                          <a:latin typeface="+mj-lt"/>
                          <a:ea typeface="Calibri"/>
                          <a:cs typeface="Times New Roman"/>
                        </a:rPr>
                        <a:t>HEMOGLOBİN</a:t>
                      </a:r>
                      <a:r>
                        <a:rPr lang="en-US" sz="1200" b="1" dirty="0">
                          <a:solidFill>
                            <a:srgbClr val="000000"/>
                          </a:solidFill>
                          <a:latin typeface="+mj-lt"/>
                          <a:ea typeface="Calibri"/>
                          <a:cs typeface="Times New Roman"/>
                        </a:rPr>
                        <a:t> &lt;10 g/dl </a:t>
                      </a:r>
                      <a:r>
                        <a:rPr lang="tr-TR" sz="1200" b="1" dirty="0">
                          <a:solidFill>
                            <a:srgbClr val="000000"/>
                          </a:solidFill>
                          <a:latin typeface="+mj-lt"/>
                          <a:ea typeface="Calibri"/>
                          <a:cs typeface="Times New Roman"/>
                        </a:rPr>
                        <a:t>OLMASI</a:t>
                      </a:r>
                      <a:r>
                        <a:rPr lang="en-US" sz="1200" b="1" dirty="0">
                          <a:solidFill>
                            <a:srgbClr val="000000"/>
                          </a:solidFill>
                          <a:latin typeface="+mj-lt"/>
                          <a:ea typeface="Calibri"/>
                          <a:cs typeface="Times New Roman"/>
                        </a:rPr>
                        <a:t>** </a:t>
                      </a:r>
                      <a:r>
                        <a:rPr lang="tr-TR" sz="1200" b="1" i="1" dirty="0">
                          <a:solidFill>
                            <a:srgbClr val="000000"/>
                          </a:solidFill>
                          <a:latin typeface="+mj-lt"/>
                          <a:ea typeface="Calibri"/>
                          <a:cs typeface="Times New Roman"/>
                        </a:rPr>
                        <a:t>VEYA</a:t>
                      </a:r>
                    </a:p>
                    <a:p>
                      <a:pPr>
                        <a:lnSpc>
                          <a:spcPct val="100000"/>
                        </a:lnSpc>
                        <a:spcBef>
                          <a:spcPts val="0"/>
                        </a:spcBef>
                        <a:spcAft>
                          <a:spcPts val="0"/>
                        </a:spcAft>
                      </a:pPr>
                      <a:endParaRPr lang="tr-TR" sz="1100" b="1" i="1"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0070">
                <a:tc>
                  <a:txBody>
                    <a:bodyPr/>
                    <a:lstStyle/>
                    <a:p>
                      <a:pPr>
                        <a:lnSpc>
                          <a:spcPct val="100000"/>
                        </a:lnSpc>
                        <a:spcBef>
                          <a:spcPts val="0"/>
                        </a:spcBef>
                        <a:spcAft>
                          <a:spcPts val="0"/>
                        </a:spcAft>
                      </a:pPr>
                      <a:endParaRPr lang="tr-TR" sz="1200" b="1" dirty="0">
                        <a:solidFill>
                          <a:srgbClr val="000000"/>
                        </a:solidFill>
                        <a:latin typeface="+mj-lt"/>
                        <a:ea typeface="Calibri"/>
                        <a:cs typeface="Times New Roman"/>
                      </a:endParaRPr>
                    </a:p>
                    <a:p>
                      <a:pPr>
                        <a:lnSpc>
                          <a:spcPct val="100000"/>
                        </a:lnSpc>
                        <a:spcBef>
                          <a:spcPts val="0"/>
                        </a:spcBef>
                        <a:spcAft>
                          <a:spcPts val="0"/>
                        </a:spcAft>
                      </a:pPr>
                      <a:r>
                        <a:rPr lang="tr-TR" sz="1200" b="1" dirty="0">
                          <a:solidFill>
                            <a:srgbClr val="000000"/>
                          </a:solidFill>
                          <a:latin typeface="+mj-lt"/>
                          <a:ea typeface="Calibri"/>
                          <a:cs typeface="Times New Roman"/>
                        </a:rPr>
                        <a:t>HERHANGİ BİR HİDROKSİÜRE DOZUNDA BACAK ÜLSERLERİ</a:t>
                      </a:r>
                      <a:r>
                        <a:rPr lang="tr-TR" sz="1200" b="1" baseline="0" dirty="0">
                          <a:solidFill>
                            <a:srgbClr val="000000"/>
                          </a:solidFill>
                          <a:latin typeface="+mj-lt"/>
                          <a:ea typeface="Calibri"/>
                          <a:cs typeface="Times New Roman"/>
                        </a:rPr>
                        <a:t> veya HERHANGİ BİR DİĞER KABUL EDİLEMEZ HİDROKSİÜRE ile İLİŞKİLİ HEMATOLOJİK OLMAYAN TOKSİSİTE GELİŞMESİ (MUKOKUTANÖZ BULGULAR, GASTROİNTESTİNAL SEMPTOMLAR, PNÖMONİT veya ATEŞ gibi) </a:t>
                      </a:r>
                    </a:p>
                    <a:p>
                      <a:pPr>
                        <a:lnSpc>
                          <a:spcPct val="100000"/>
                        </a:lnSpc>
                        <a:spcBef>
                          <a:spcPts val="0"/>
                        </a:spcBef>
                        <a:spcAft>
                          <a:spcPts val="0"/>
                        </a:spcAft>
                      </a:pPr>
                      <a:endParaRPr lang="tr-TR" sz="1100" b="1"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25" name="Rectangle 1"/>
          <p:cNvSpPr>
            <a:spLocks noChangeArrowheads="1"/>
          </p:cNvSpPr>
          <p:nvPr/>
        </p:nvSpPr>
        <p:spPr bwMode="auto">
          <a:xfrm>
            <a:off x="428596" y="4005064"/>
            <a:ext cx="8391876"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rPr>
              <a:t>* </a:t>
            </a:r>
            <a:r>
              <a:rPr kumimoji="0" lang="tr-TR" sz="1100" b="0" i="0" u="none" strike="noStrike" cap="none" normalizeH="0" baseline="0" dirty="0">
                <a:ln>
                  <a:noFill/>
                </a:ln>
                <a:solidFill>
                  <a:srgbClr val="000000"/>
                </a:solidFill>
                <a:effectLst/>
                <a:latin typeface="+mj-lt"/>
                <a:ea typeface="Calibri" pitchFamily="34" charset="0"/>
                <a:cs typeface="Times New Roman" pitchFamily="18" charset="0"/>
              </a:rPr>
              <a:t>Kosta altında &gt;10</a:t>
            </a:r>
            <a:r>
              <a:rPr kumimoji="0" lang="tr-TR" sz="1100" b="0" i="0" u="none" strike="noStrike" cap="none" normalizeH="0" dirty="0">
                <a:ln>
                  <a:noFill/>
                </a:ln>
                <a:solidFill>
                  <a:srgbClr val="000000"/>
                </a:solidFill>
                <a:effectLst/>
                <a:latin typeface="+mj-lt"/>
                <a:ea typeface="Calibri" pitchFamily="34" charset="0"/>
                <a:cs typeface="Times New Roman" pitchFamily="18" charset="0"/>
              </a:rPr>
              <a:t> cm</a:t>
            </a:r>
            <a:endParaRPr kumimoji="0" lang="tr-TR" sz="11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rPr>
              <a:t>**</a:t>
            </a:r>
            <a:r>
              <a:rPr kumimoji="0" lang="tr-TR" sz="1100" b="0" i="0" u="none" strike="noStrike" cap="none" normalizeH="0" baseline="0" dirty="0">
                <a:ln>
                  <a:noFill/>
                </a:ln>
                <a:solidFill>
                  <a:srgbClr val="000000"/>
                </a:solidFill>
                <a:effectLst/>
                <a:latin typeface="+mj-lt"/>
                <a:ea typeface="Calibri" pitchFamily="34" charset="0"/>
                <a:cs typeface="Times New Roman" pitchFamily="18" charset="0"/>
              </a:rPr>
              <a:t>Tam yanıt</a:t>
            </a: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rPr>
              <a:t>: </a:t>
            </a:r>
            <a:r>
              <a:rPr kumimoji="0" lang="tr-TR" sz="1100" b="0" i="0" u="none" strike="noStrike" cap="none" normalizeH="0" baseline="0" dirty="0" err="1">
                <a:ln>
                  <a:noFill/>
                </a:ln>
                <a:solidFill>
                  <a:srgbClr val="000000"/>
                </a:solidFill>
                <a:effectLst/>
                <a:latin typeface="+mj-lt"/>
                <a:ea typeface="Calibri" pitchFamily="34" charset="0"/>
                <a:cs typeface="Times New Roman" pitchFamily="18" charset="0"/>
              </a:rPr>
              <a:t>Htk</a:t>
            </a:r>
            <a:r>
              <a:rPr kumimoji="0" lang="tr-TR" sz="1100" b="0" i="0" u="none" strike="noStrike" cap="none" normalizeH="0" baseline="0" dirty="0">
                <a:ln>
                  <a:noFill/>
                </a:ln>
                <a:solidFill>
                  <a:srgbClr val="000000"/>
                </a:solidFill>
                <a:effectLst/>
                <a:latin typeface="+mj-lt"/>
                <a:ea typeface="Calibri" pitchFamily="34" charset="0"/>
                <a:cs typeface="Times New Roman" pitchFamily="18" charset="0"/>
              </a:rPr>
              <a:t> </a:t>
            </a:r>
            <a:r>
              <a:rPr kumimoji="0" lang="tr-TR" sz="1100" b="0" i="0" u="none" strike="noStrike" cap="none" normalizeH="0" baseline="0" dirty="0" err="1">
                <a:ln>
                  <a:noFill/>
                </a:ln>
                <a:solidFill>
                  <a:srgbClr val="000000"/>
                </a:solidFill>
                <a:effectLst/>
                <a:latin typeface="+mj-lt"/>
                <a:ea typeface="Calibri" pitchFamily="34" charset="0"/>
                <a:cs typeface="Times New Roman" pitchFamily="18" charset="0"/>
              </a:rPr>
              <a:t>flebotomisiz</a:t>
            </a:r>
            <a:r>
              <a:rPr kumimoji="0" lang="tr-TR" sz="1100" b="0" i="0" u="none" strike="noStrike" cap="none" normalizeH="0" baseline="0" dirty="0">
                <a:ln>
                  <a:noFill/>
                </a:ln>
                <a:solidFill>
                  <a:srgbClr val="000000"/>
                </a:solidFill>
                <a:effectLst/>
                <a:latin typeface="+mj-lt"/>
                <a:ea typeface="Calibri" pitchFamily="34" charset="0"/>
                <a:cs typeface="Times New Roman" pitchFamily="18" charset="0"/>
              </a:rPr>
              <a:t> &lt; %45</a:t>
            </a: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rPr>
              <a:t>, </a:t>
            </a:r>
            <a:r>
              <a:rPr kumimoji="0" lang="tr-TR" sz="1100" b="0" i="0" u="none" strike="noStrike" cap="none" normalizeH="0" baseline="0" dirty="0" err="1">
                <a:ln>
                  <a:noFill/>
                </a:ln>
                <a:solidFill>
                  <a:srgbClr val="000000"/>
                </a:solidFill>
                <a:effectLst/>
                <a:latin typeface="+mj-lt"/>
                <a:ea typeface="Calibri" pitchFamily="34" charset="0"/>
                <a:cs typeface="Times New Roman" pitchFamily="18" charset="0"/>
              </a:rPr>
              <a:t>trombosit</a:t>
            </a: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rPr>
              <a:t> </a:t>
            </a: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sym typeface="Symbol" pitchFamily="18" charset="2"/>
              </a:rPr>
              <a:t></a:t>
            </a: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rPr>
              <a:t>400 </a:t>
            </a: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sym typeface="Symbol" pitchFamily="18" charset="2"/>
              </a:rPr>
              <a:t></a:t>
            </a: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rPr>
              <a:t> 10</a:t>
            </a:r>
            <a:r>
              <a:rPr kumimoji="0" lang="en-US" sz="1100" b="0" i="0" u="none" strike="noStrike" cap="none" normalizeH="0" baseline="30000" dirty="0">
                <a:ln>
                  <a:noFill/>
                </a:ln>
                <a:solidFill>
                  <a:srgbClr val="000000"/>
                </a:solidFill>
                <a:effectLst/>
                <a:latin typeface="+mj-lt"/>
                <a:ea typeface="Calibri" pitchFamily="34" charset="0"/>
                <a:cs typeface="Times New Roman" pitchFamily="18" charset="0"/>
                <a:sym typeface="Symbol" pitchFamily="18" charset="2"/>
              </a:rPr>
              <a:t>9</a:t>
            </a: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sym typeface="Symbol" pitchFamily="18" charset="2"/>
              </a:rPr>
              <a:t>/l, l</a:t>
            </a:r>
            <a:r>
              <a:rPr kumimoji="0" lang="tr-TR" sz="1100" b="0" i="0" u="none" strike="noStrike" cap="none" normalizeH="0" baseline="0" dirty="0" err="1">
                <a:ln>
                  <a:noFill/>
                </a:ln>
                <a:solidFill>
                  <a:srgbClr val="000000"/>
                </a:solidFill>
                <a:effectLst/>
                <a:latin typeface="+mj-lt"/>
                <a:ea typeface="Calibri" pitchFamily="34" charset="0"/>
                <a:cs typeface="Times New Roman" pitchFamily="18" charset="0"/>
                <a:sym typeface="Symbol" pitchFamily="18" charset="2"/>
              </a:rPr>
              <a:t>ökosit</a:t>
            </a: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sym typeface="Symbol" pitchFamily="18" charset="2"/>
              </a:rPr>
              <a:t> </a:t>
            </a:r>
            <a:r>
              <a:rPr kumimoji="0" lang="tr-TR" sz="1100" b="0" i="0" u="none" strike="noStrike" cap="none" normalizeH="0" baseline="0" dirty="0">
                <a:ln>
                  <a:noFill/>
                </a:ln>
                <a:solidFill>
                  <a:srgbClr val="000000"/>
                </a:solidFill>
                <a:effectLst/>
                <a:latin typeface="+mj-lt"/>
                <a:ea typeface="Calibri" pitchFamily="34" charset="0"/>
                <a:cs typeface="Times New Roman" pitchFamily="18" charset="0"/>
                <a:sym typeface="Symbol" pitchFamily="18" charset="2"/>
              </a:rPr>
              <a:t> </a:t>
            </a: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rPr>
              <a:t>10 </a:t>
            </a: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sym typeface="Symbol" pitchFamily="18" charset="2"/>
              </a:rPr>
              <a:t></a:t>
            </a: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rPr>
              <a:t> 10</a:t>
            </a:r>
            <a:r>
              <a:rPr kumimoji="0" lang="en-US" sz="1100" b="0" i="0" u="none" strike="noStrike" cap="none" normalizeH="0" baseline="30000" dirty="0">
                <a:ln>
                  <a:noFill/>
                </a:ln>
                <a:solidFill>
                  <a:srgbClr val="000000"/>
                </a:solidFill>
                <a:effectLst/>
                <a:latin typeface="+mj-lt"/>
                <a:ea typeface="Calibri" pitchFamily="34" charset="0"/>
                <a:cs typeface="Times New Roman" pitchFamily="18" charset="0"/>
                <a:sym typeface="Symbol" pitchFamily="18" charset="2"/>
              </a:rPr>
              <a:t>9</a:t>
            </a: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sym typeface="Symbol" pitchFamily="18" charset="2"/>
              </a:rPr>
              <a:t>/l</a:t>
            </a:r>
            <a:r>
              <a:rPr kumimoji="0" lang="tr-TR" sz="1100" b="0" i="0" u="none" strike="noStrike" cap="none" normalizeH="0" dirty="0">
                <a:ln>
                  <a:noFill/>
                </a:ln>
                <a:solidFill>
                  <a:srgbClr val="000000"/>
                </a:solidFill>
                <a:effectLst/>
                <a:latin typeface="+mj-lt"/>
                <a:ea typeface="Calibri" pitchFamily="34" charset="0"/>
                <a:cs typeface="Times New Roman" pitchFamily="18" charset="0"/>
                <a:sym typeface="Symbol" pitchFamily="18" charset="2"/>
              </a:rPr>
              <a:t> ve hastalıkla ilişkili semptom yok</a:t>
            </a: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sym typeface="Symbol" pitchFamily="18" charset="2"/>
              </a:rPr>
              <a:t>. </a:t>
            </a:r>
            <a:endParaRPr kumimoji="0" lang="tr-TR" sz="1100" b="0" i="0" u="none" strike="noStrike" cap="none" normalizeH="0" baseline="0" dirty="0">
              <a:ln>
                <a:noFill/>
              </a:ln>
              <a:solidFill>
                <a:srgbClr val="000000"/>
              </a:solidFill>
              <a:effectLst/>
              <a:latin typeface="+mj-lt"/>
              <a:ea typeface="Calibri" pitchFamily="34"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lang="tr-TR" sz="1100" dirty="0">
                <a:solidFill>
                  <a:srgbClr val="000000"/>
                </a:solidFill>
                <a:latin typeface="+mj-lt"/>
                <a:ea typeface="Calibri" pitchFamily="34" charset="0"/>
                <a:cs typeface="Times New Roman" pitchFamily="18" charset="0"/>
                <a:sym typeface="Symbol" pitchFamily="18" charset="2"/>
              </a:rPr>
              <a:t>     K</a:t>
            </a:r>
            <a:r>
              <a:rPr kumimoji="0" lang="tr-TR" sz="1100" b="0" i="0" u="none" strike="noStrike" cap="none" normalizeH="0" baseline="0" dirty="0">
                <a:ln>
                  <a:noFill/>
                </a:ln>
                <a:solidFill>
                  <a:srgbClr val="000000"/>
                </a:solidFill>
                <a:effectLst/>
                <a:latin typeface="+mj-lt"/>
                <a:ea typeface="Calibri" pitchFamily="34" charset="0"/>
                <a:cs typeface="Times New Roman" pitchFamily="18" charset="0"/>
                <a:sym typeface="Symbol" pitchFamily="18" charset="2"/>
              </a:rPr>
              <a:t>ısmi yanıt: </a:t>
            </a:r>
            <a:r>
              <a:rPr kumimoji="0" lang="tr-TR" sz="1100" b="0" i="0" u="none" strike="noStrike" cap="none" normalizeH="0" baseline="0" dirty="0" err="1">
                <a:ln>
                  <a:noFill/>
                </a:ln>
                <a:solidFill>
                  <a:srgbClr val="000000"/>
                </a:solidFill>
                <a:effectLst/>
                <a:latin typeface="+mj-lt"/>
                <a:ea typeface="Calibri" pitchFamily="34" charset="0"/>
                <a:cs typeface="Times New Roman" pitchFamily="18" charset="0"/>
                <a:sym typeface="Symbol" pitchFamily="18" charset="2"/>
              </a:rPr>
              <a:t>Htk</a:t>
            </a: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sym typeface="Symbol" pitchFamily="18" charset="2"/>
              </a:rPr>
              <a:t> </a:t>
            </a:r>
            <a:r>
              <a:rPr kumimoji="0" lang="tr-TR" sz="1100" b="0" i="0" u="none" strike="noStrike" cap="none" normalizeH="0" baseline="0" dirty="0" err="1">
                <a:ln>
                  <a:noFill/>
                </a:ln>
                <a:solidFill>
                  <a:srgbClr val="000000"/>
                </a:solidFill>
                <a:effectLst/>
                <a:latin typeface="+mj-lt"/>
                <a:ea typeface="Calibri" pitchFamily="34" charset="0"/>
                <a:cs typeface="Times New Roman" pitchFamily="18" charset="0"/>
                <a:sym typeface="Symbol" pitchFamily="18" charset="2"/>
              </a:rPr>
              <a:t>flebotomisiz</a:t>
            </a:r>
            <a:r>
              <a:rPr kumimoji="0" lang="tr-TR" sz="1100" b="0" i="0" u="none" strike="noStrike" cap="none" normalizeH="0" baseline="0" dirty="0">
                <a:ln>
                  <a:noFill/>
                </a:ln>
                <a:solidFill>
                  <a:srgbClr val="000000"/>
                </a:solidFill>
                <a:effectLst/>
                <a:latin typeface="+mj-lt"/>
                <a:ea typeface="Calibri" pitchFamily="34" charset="0"/>
                <a:cs typeface="Times New Roman" pitchFamily="18" charset="0"/>
                <a:sym typeface="Symbol" pitchFamily="18" charset="2"/>
              </a:rPr>
              <a:t> </a:t>
            </a: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sym typeface="Symbol" pitchFamily="18" charset="2"/>
              </a:rPr>
              <a:t>&lt;</a:t>
            </a:r>
            <a:r>
              <a:rPr kumimoji="0" lang="tr-TR" sz="1100" b="0" i="0" u="none" strike="noStrike" cap="none" normalizeH="0" baseline="0" dirty="0">
                <a:ln>
                  <a:noFill/>
                </a:ln>
                <a:solidFill>
                  <a:srgbClr val="000000"/>
                </a:solidFill>
                <a:effectLst/>
                <a:latin typeface="+mj-lt"/>
                <a:ea typeface="Calibri" pitchFamily="34" charset="0"/>
                <a:cs typeface="Times New Roman" pitchFamily="18" charset="0"/>
                <a:sym typeface="Symbol" pitchFamily="18" charset="2"/>
              </a:rPr>
              <a:t> %</a:t>
            </a: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sym typeface="Symbol" pitchFamily="18" charset="2"/>
              </a:rPr>
              <a:t>45 </a:t>
            </a:r>
            <a:r>
              <a:rPr kumimoji="0" lang="tr-TR" sz="1100" b="0" i="0" u="none" strike="noStrike" cap="none" normalizeH="0" baseline="0" dirty="0">
                <a:ln>
                  <a:noFill/>
                </a:ln>
                <a:solidFill>
                  <a:srgbClr val="000000"/>
                </a:solidFill>
                <a:effectLst/>
                <a:latin typeface="+mj-lt"/>
                <a:ea typeface="Calibri" pitchFamily="34" charset="0"/>
                <a:cs typeface="Times New Roman" pitchFamily="18" charset="0"/>
                <a:sym typeface="Symbol" pitchFamily="18" charset="2"/>
              </a:rPr>
              <a:t>veya</a:t>
            </a: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sym typeface="Symbol" pitchFamily="18" charset="2"/>
              </a:rPr>
              <a:t> </a:t>
            </a:r>
            <a:r>
              <a:rPr kumimoji="0" lang="tr-TR" sz="1100" b="0" i="0" u="none" strike="noStrike" cap="none" normalizeH="0" baseline="0" dirty="0">
                <a:ln>
                  <a:noFill/>
                </a:ln>
                <a:solidFill>
                  <a:srgbClr val="000000"/>
                </a:solidFill>
                <a:effectLst/>
                <a:latin typeface="+mj-lt"/>
                <a:ea typeface="Calibri" pitchFamily="34" charset="0"/>
                <a:cs typeface="Times New Roman" pitchFamily="18" charset="0"/>
                <a:sym typeface="Symbol" pitchFamily="18" charset="2"/>
              </a:rPr>
              <a:t>diğer kriterlerden 3’ünde </a:t>
            </a:r>
            <a:r>
              <a:rPr lang="tr-TR" sz="1100" dirty="0">
                <a:solidFill>
                  <a:srgbClr val="000000"/>
                </a:solidFill>
                <a:latin typeface="+mj-lt"/>
                <a:ea typeface="Calibri" pitchFamily="34" charset="0"/>
                <a:cs typeface="Times New Roman" pitchFamily="18" charset="0"/>
                <a:sym typeface="Symbol" pitchFamily="18" charset="2"/>
              </a:rPr>
              <a:t>de </a:t>
            </a:r>
            <a:r>
              <a:rPr kumimoji="0" lang="tr-TR" sz="1100" b="0" i="0" u="none" strike="noStrike" cap="none" normalizeH="0" baseline="0" dirty="0">
                <a:ln>
                  <a:noFill/>
                </a:ln>
                <a:solidFill>
                  <a:srgbClr val="000000"/>
                </a:solidFill>
                <a:effectLst/>
                <a:latin typeface="+mj-lt"/>
                <a:ea typeface="Calibri" pitchFamily="34" charset="0"/>
                <a:cs typeface="Times New Roman" pitchFamily="18" charset="0"/>
                <a:sym typeface="Symbol" pitchFamily="18" charset="2"/>
              </a:rPr>
              <a:t>yanıt olması</a:t>
            </a:r>
            <a:r>
              <a:rPr kumimoji="0" lang="en-US" sz="1100" b="0" i="0" u="none" strike="noStrike" cap="none" normalizeH="0" baseline="0" dirty="0">
                <a:ln>
                  <a:noFill/>
                </a:ln>
                <a:solidFill>
                  <a:srgbClr val="000000"/>
                </a:solidFill>
                <a:effectLst/>
                <a:latin typeface="+mj-lt"/>
                <a:ea typeface="Calibri" pitchFamily="34" charset="0"/>
                <a:cs typeface="Times New Roman" pitchFamily="18" charset="0"/>
                <a:sym typeface="Symbol" pitchFamily="18" charset="2"/>
              </a:rPr>
              <a:t>.</a:t>
            </a:r>
          </a:p>
        </p:txBody>
      </p:sp>
      <p:sp>
        <p:nvSpPr>
          <p:cNvPr id="6" name="5 Metin kutusu"/>
          <p:cNvSpPr txBox="1"/>
          <p:nvPr/>
        </p:nvSpPr>
        <p:spPr>
          <a:xfrm>
            <a:off x="285720" y="142852"/>
            <a:ext cx="7049109" cy="553998"/>
          </a:xfrm>
          <a:prstGeom prst="rect">
            <a:avLst/>
          </a:prstGeom>
          <a:noFill/>
        </p:spPr>
        <p:txBody>
          <a:bodyPr wrap="none" rtlCol="0">
            <a:spAutoFit/>
          </a:bodyPr>
          <a:lstStyle/>
          <a:p>
            <a:r>
              <a:rPr lang="tr-TR" b="1" dirty="0">
                <a:latin typeface="+mj-lt"/>
              </a:rPr>
              <a:t>PV HASTALARINDA HİDROKSİÜRE REZİSTANS/İNTOLERANISININ TANIMI</a:t>
            </a:r>
          </a:p>
          <a:p>
            <a:r>
              <a:rPr lang="en-US" sz="1200" dirty="0">
                <a:latin typeface="+mj-lt"/>
              </a:rPr>
              <a:t>Br J </a:t>
            </a:r>
            <a:r>
              <a:rPr lang="en-US" sz="1200" dirty="0" err="1">
                <a:latin typeface="+mj-lt"/>
              </a:rPr>
              <a:t>Haematol</a:t>
            </a:r>
            <a:r>
              <a:rPr lang="en-US" sz="1200" dirty="0">
                <a:latin typeface="+mj-lt"/>
              </a:rPr>
              <a:t> 2010;148:961 </a:t>
            </a:r>
            <a:endParaRPr lang="tr-TR" sz="1200" dirty="0">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98551" y="2215405"/>
            <a:ext cx="3098214" cy="452596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79512" y="44624"/>
            <a:ext cx="6601629" cy="1872208"/>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1812589" y="528570"/>
            <a:ext cx="1656184" cy="164126"/>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323528" y="2060848"/>
            <a:ext cx="2771775" cy="171450"/>
          </a:xfrm>
          <a:prstGeom prst="rect">
            <a:avLst/>
          </a:prstGeom>
          <a:noFill/>
          <a:ln w="9525">
            <a:noFill/>
            <a:miter lim="800000"/>
            <a:headEnd/>
            <a:tailEnd/>
          </a:ln>
        </p:spPr>
      </p:pic>
      <p:pic>
        <p:nvPicPr>
          <p:cNvPr id="3" name="Picture 3"/>
          <p:cNvPicPr>
            <a:picLocks noChangeAspect="1" noChangeArrowheads="1"/>
          </p:cNvPicPr>
          <p:nvPr/>
        </p:nvPicPr>
        <p:blipFill>
          <a:blip r:embed="rId6" cstate="print"/>
          <a:srcRect/>
          <a:stretch>
            <a:fillRect/>
          </a:stretch>
        </p:blipFill>
        <p:spPr bwMode="auto">
          <a:xfrm>
            <a:off x="323528" y="4515594"/>
            <a:ext cx="5381625" cy="209550"/>
          </a:xfrm>
          <a:prstGeom prst="rect">
            <a:avLst/>
          </a:prstGeom>
          <a:noFill/>
          <a:ln w="9525">
            <a:noFill/>
            <a:miter lim="800000"/>
            <a:headEnd/>
            <a:tailEnd/>
          </a:ln>
        </p:spPr>
      </p:pic>
      <p:sp>
        <p:nvSpPr>
          <p:cNvPr id="9" name="8 Metin kutusu"/>
          <p:cNvSpPr txBox="1"/>
          <p:nvPr/>
        </p:nvSpPr>
        <p:spPr>
          <a:xfrm>
            <a:off x="3500430" y="2260579"/>
            <a:ext cx="5112568" cy="646331"/>
          </a:xfrm>
          <a:prstGeom prst="rect">
            <a:avLst/>
          </a:prstGeom>
          <a:noFill/>
        </p:spPr>
        <p:txBody>
          <a:bodyPr wrap="square" rtlCol="0">
            <a:spAutoFit/>
          </a:bodyPr>
          <a:lstStyle/>
          <a:p>
            <a:pPr>
              <a:buFont typeface="Arial" pitchFamily="34" charset="0"/>
              <a:buChar char="•"/>
            </a:pPr>
            <a:r>
              <a:rPr lang="en-US" sz="1200" b="1" dirty="0">
                <a:solidFill>
                  <a:srgbClr val="FF0000"/>
                </a:solidFill>
                <a:latin typeface="+mj-lt"/>
              </a:rPr>
              <a:t>261 PV </a:t>
            </a:r>
            <a:r>
              <a:rPr lang="tr-TR" sz="1200" b="1" dirty="0">
                <a:solidFill>
                  <a:srgbClr val="FF0000"/>
                </a:solidFill>
                <a:latin typeface="+mj-lt"/>
              </a:rPr>
              <a:t>HASTASI</a:t>
            </a:r>
            <a:r>
              <a:rPr lang="en-US" sz="1200" b="1" dirty="0">
                <a:solidFill>
                  <a:srgbClr val="FF0000"/>
                </a:solidFill>
                <a:latin typeface="+mj-lt"/>
              </a:rPr>
              <a:t> (</a:t>
            </a:r>
            <a:r>
              <a:rPr lang="tr-TR" sz="1200" b="1" dirty="0">
                <a:solidFill>
                  <a:srgbClr val="FF0000"/>
                </a:solidFill>
                <a:latin typeface="+mj-lt"/>
              </a:rPr>
              <a:t>ORTANCA TAKİP: </a:t>
            </a:r>
            <a:r>
              <a:rPr lang="en-US" sz="1200" b="1" dirty="0">
                <a:solidFill>
                  <a:srgbClr val="FF0000"/>
                </a:solidFill>
                <a:latin typeface="+mj-lt"/>
              </a:rPr>
              <a:t>7</a:t>
            </a:r>
            <a:r>
              <a:rPr lang="tr-TR" sz="1200" b="1" dirty="0">
                <a:solidFill>
                  <a:srgbClr val="FF0000"/>
                </a:solidFill>
                <a:latin typeface="+mj-lt"/>
              </a:rPr>
              <a:t>,</a:t>
            </a:r>
            <a:r>
              <a:rPr lang="en-US" sz="1200" b="1" dirty="0">
                <a:solidFill>
                  <a:srgbClr val="FF0000"/>
                </a:solidFill>
                <a:latin typeface="+mj-lt"/>
              </a:rPr>
              <a:t>2 </a:t>
            </a:r>
            <a:r>
              <a:rPr lang="tr-TR" sz="1200" b="1" dirty="0">
                <a:solidFill>
                  <a:srgbClr val="FF0000"/>
                </a:solidFill>
                <a:latin typeface="+mj-lt"/>
              </a:rPr>
              <a:t>YIL</a:t>
            </a:r>
            <a:r>
              <a:rPr lang="en-US" sz="1200" b="1" dirty="0">
                <a:solidFill>
                  <a:srgbClr val="FF0000"/>
                </a:solidFill>
                <a:latin typeface="+mj-lt"/>
              </a:rPr>
              <a:t>) </a:t>
            </a:r>
            <a:endParaRPr lang="tr-TR" sz="1200" b="1" dirty="0">
              <a:solidFill>
                <a:srgbClr val="FF0000"/>
              </a:solidFill>
              <a:latin typeface="+mj-lt"/>
            </a:endParaRPr>
          </a:p>
          <a:p>
            <a:pPr>
              <a:buFont typeface="Arial" pitchFamily="34" charset="0"/>
              <a:buChar char="•"/>
            </a:pPr>
            <a:r>
              <a:rPr lang="tr-TR" sz="1200" b="1" dirty="0">
                <a:solidFill>
                  <a:srgbClr val="FF0000"/>
                </a:solidFill>
                <a:latin typeface="+mj-lt"/>
              </a:rPr>
              <a:t>HU ile ORTANCA 4,4 YIL TEDAVİ GÖRMÜŞLER</a:t>
            </a:r>
          </a:p>
          <a:p>
            <a:pPr>
              <a:buFont typeface="Arial" pitchFamily="34" charset="0"/>
              <a:buChar char="•"/>
            </a:pPr>
            <a:r>
              <a:rPr lang="en-US" sz="1200" b="1" dirty="0">
                <a:solidFill>
                  <a:srgbClr val="FF0000"/>
                </a:solidFill>
                <a:latin typeface="+mj-lt"/>
              </a:rPr>
              <a:t>HU </a:t>
            </a:r>
            <a:r>
              <a:rPr lang="tr-TR" sz="1200" b="1" dirty="0">
                <a:solidFill>
                  <a:srgbClr val="FF0000"/>
                </a:solidFill>
                <a:latin typeface="+mj-lt"/>
              </a:rPr>
              <a:t>REZİSTANSI ve İNTOLERANSI SIRASIYLA %</a:t>
            </a:r>
            <a:r>
              <a:rPr lang="en-US" sz="1200" b="1" dirty="0">
                <a:solidFill>
                  <a:srgbClr val="FF0000"/>
                </a:solidFill>
                <a:latin typeface="+mj-lt"/>
              </a:rPr>
              <a:t>11 </a:t>
            </a:r>
            <a:r>
              <a:rPr lang="tr-TR" sz="1200" b="1" dirty="0">
                <a:solidFill>
                  <a:srgbClr val="FF0000"/>
                </a:solidFill>
                <a:latin typeface="+mj-lt"/>
              </a:rPr>
              <a:t>ve %</a:t>
            </a:r>
            <a:r>
              <a:rPr lang="en-US" sz="1200" b="1" dirty="0">
                <a:solidFill>
                  <a:srgbClr val="FF0000"/>
                </a:solidFill>
                <a:latin typeface="+mj-lt"/>
              </a:rPr>
              <a:t>13</a:t>
            </a:r>
            <a:endParaRPr lang="tr-TR" sz="1200" b="1" dirty="0">
              <a:solidFill>
                <a:srgbClr val="FF0000"/>
              </a:solidFill>
              <a:latin typeface="+mj-lt"/>
            </a:endParaRPr>
          </a:p>
        </p:txBody>
      </p:sp>
      <p:pic>
        <p:nvPicPr>
          <p:cNvPr id="4" name="Picture 2"/>
          <p:cNvPicPr>
            <a:picLocks noChangeAspect="1" noChangeArrowheads="1"/>
          </p:cNvPicPr>
          <p:nvPr/>
        </p:nvPicPr>
        <p:blipFill>
          <a:blip r:embed="rId7" cstate="print">
            <a:duotone>
              <a:prstClr val="black"/>
              <a:schemeClr val="accent3">
                <a:tint val="45000"/>
                <a:satMod val="400000"/>
              </a:schemeClr>
            </a:duotone>
          </a:blip>
          <a:srcRect/>
          <a:stretch>
            <a:fillRect/>
          </a:stretch>
        </p:blipFill>
        <p:spPr bwMode="auto">
          <a:xfrm>
            <a:off x="179512" y="1340768"/>
            <a:ext cx="8820150" cy="533400"/>
          </a:xfrm>
          <a:prstGeom prst="rect">
            <a:avLst/>
          </a:prstGeom>
          <a:solidFill>
            <a:schemeClr val="accent2">
              <a:lumMod val="20000"/>
              <a:lumOff val="80000"/>
            </a:schemeClr>
          </a:solidFill>
          <a:ln w="3175"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214282" y="142852"/>
            <a:ext cx="6786578" cy="804527"/>
          </a:xfrm>
          <a:prstGeom prst="rect">
            <a:avLst/>
          </a:prstGeom>
          <a:noFill/>
          <a:ln w="9525">
            <a:solidFill>
              <a:schemeClr val="accent1"/>
            </a:solidFill>
            <a:miter lim="800000"/>
            <a:headEnd/>
            <a:tailEnd/>
          </a:ln>
          <a:effectLst/>
        </p:spPr>
      </p:pic>
      <p:sp>
        <p:nvSpPr>
          <p:cNvPr id="5" name="4 Metin kutusu"/>
          <p:cNvSpPr txBox="1"/>
          <p:nvPr/>
        </p:nvSpPr>
        <p:spPr>
          <a:xfrm>
            <a:off x="428596" y="1071546"/>
            <a:ext cx="8501122" cy="738664"/>
          </a:xfrm>
          <a:prstGeom prst="rect">
            <a:avLst/>
          </a:prstGeom>
          <a:noFill/>
        </p:spPr>
        <p:txBody>
          <a:bodyPr wrap="square" rtlCol="0">
            <a:spAutoFit/>
          </a:bodyPr>
          <a:lstStyle/>
          <a:p>
            <a:pPr>
              <a:buFont typeface="Arial" pitchFamily="34" charset="0"/>
              <a:buChar char="•"/>
            </a:pPr>
            <a:r>
              <a:rPr lang="en-US" sz="1400" dirty="0">
                <a:solidFill>
                  <a:srgbClr val="FF0000"/>
                </a:solidFill>
              </a:rPr>
              <a:t>The Spanish Registry of </a:t>
            </a:r>
            <a:r>
              <a:rPr lang="en-US" sz="1400" dirty="0" err="1">
                <a:solidFill>
                  <a:srgbClr val="FF0000"/>
                </a:solidFill>
              </a:rPr>
              <a:t>Polycythaemia</a:t>
            </a:r>
            <a:r>
              <a:rPr lang="en-US" sz="1400" dirty="0">
                <a:solidFill>
                  <a:srgbClr val="FF0000"/>
                </a:solidFill>
              </a:rPr>
              <a:t> Vera </a:t>
            </a:r>
            <a:r>
              <a:rPr lang="tr-TR" sz="1400" dirty="0">
                <a:solidFill>
                  <a:srgbClr val="FF0000"/>
                </a:solidFill>
              </a:rPr>
              <a:t>(</a:t>
            </a:r>
            <a:r>
              <a:rPr lang="en-US" sz="1400" dirty="0">
                <a:solidFill>
                  <a:srgbClr val="FF0000"/>
                </a:solidFill>
              </a:rPr>
              <a:t>38 Spanish Hospitals</a:t>
            </a:r>
            <a:r>
              <a:rPr lang="tr-TR" sz="1400" dirty="0">
                <a:solidFill>
                  <a:srgbClr val="FF0000"/>
                </a:solidFill>
              </a:rPr>
              <a:t>)</a:t>
            </a:r>
          </a:p>
          <a:p>
            <a:pPr>
              <a:buFont typeface="Arial" pitchFamily="34" charset="0"/>
              <a:buChar char="•"/>
            </a:pPr>
            <a:r>
              <a:rPr lang="tr-TR" sz="1400" b="1" u="sng" dirty="0" err="1">
                <a:solidFill>
                  <a:srgbClr val="FF0000"/>
                </a:solidFill>
                <a:latin typeface="+mj-lt"/>
              </a:rPr>
              <a:t>Median</a:t>
            </a:r>
            <a:r>
              <a:rPr lang="tr-TR" sz="1400" b="1" u="sng" dirty="0">
                <a:solidFill>
                  <a:srgbClr val="FF0000"/>
                </a:solidFill>
                <a:latin typeface="+mj-lt"/>
              </a:rPr>
              <a:t> HU </a:t>
            </a:r>
            <a:r>
              <a:rPr lang="tr-TR" sz="1400" b="1" u="sng" dirty="0" err="1">
                <a:solidFill>
                  <a:srgbClr val="FF0000"/>
                </a:solidFill>
                <a:latin typeface="+mj-lt"/>
              </a:rPr>
              <a:t>duration</a:t>
            </a:r>
            <a:r>
              <a:rPr lang="tr-TR" sz="1400" b="1" u="sng" dirty="0">
                <a:solidFill>
                  <a:srgbClr val="FF0000"/>
                </a:solidFill>
                <a:latin typeface="+mj-lt"/>
              </a:rPr>
              <a:t>: 3.2 </a:t>
            </a:r>
            <a:r>
              <a:rPr lang="tr-TR" sz="1400" b="1" u="sng" dirty="0" err="1">
                <a:solidFill>
                  <a:srgbClr val="FF0000"/>
                </a:solidFill>
                <a:latin typeface="+mj-lt"/>
              </a:rPr>
              <a:t>years</a:t>
            </a:r>
            <a:endParaRPr lang="tr-TR" sz="1400" b="1" u="sng" dirty="0">
              <a:solidFill>
                <a:srgbClr val="FF0000"/>
              </a:solidFill>
              <a:latin typeface="+mj-lt"/>
            </a:endParaRPr>
          </a:p>
          <a:p>
            <a:pPr>
              <a:buFont typeface="Arial" pitchFamily="34" charset="0"/>
              <a:buChar char="•"/>
            </a:pPr>
            <a:r>
              <a:rPr lang="en-US" sz="1400" b="1" u="sng" dirty="0">
                <a:solidFill>
                  <a:srgbClr val="FF0000"/>
                </a:solidFill>
              </a:rPr>
              <a:t>Resistance/intolerance</a:t>
            </a:r>
            <a:r>
              <a:rPr lang="en-US" sz="1400" dirty="0">
                <a:solidFill>
                  <a:srgbClr val="FF0000"/>
                </a:solidFill>
              </a:rPr>
              <a:t> to </a:t>
            </a:r>
            <a:r>
              <a:rPr lang="tr-TR" sz="1400" dirty="0">
                <a:solidFill>
                  <a:srgbClr val="FF0000"/>
                </a:solidFill>
              </a:rPr>
              <a:t>HU</a:t>
            </a:r>
            <a:r>
              <a:rPr lang="en-US" sz="1400" dirty="0">
                <a:solidFill>
                  <a:srgbClr val="FF0000"/>
                </a:solidFill>
              </a:rPr>
              <a:t> was recorded in </a:t>
            </a:r>
            <a:r>
              <a:rPr lang="en-US" sz="1400" b="1" u="sng" dirty="0">
                <a:solidFill>
                  <a:srgbClr val="FF0000"/>
                </a:solidFill>
              </a:rPr>
              <a:t>15</a:t>
            </a:r>
            <a:r>
              <a:rPr lang="tr-TR" sz="1400" b="1" u="sng" dirty="0">
                <a:solidFill>
                  <a:srgbClr val="FF0000"/>
                </a:solidFill>
              </a:rPr>
              <a:t>.</a:t>
            </a:r>
            <a:r>
              <a:rPr lang="en-US" sz="1400" b="1" u="sng" dirty="0">
                <a:solidFill>
                  <a:srgbClr val="FF0000"/>
                </a:solidFill>
              </a:rPr>
              <a:t>4%</a:t>
            </a:r>
            <a:r>
              <a:rPr lang="tr-TR" sz="1400" dirty="0">
                <a:solidFill>
                  <a:srgbClr val="FF0000"/>
                </a:solidFill>
              </a:rPr>
              <a:t> </a:t>
            </a:r>
            <a:r>
              <a:rPr lang="en-US" sz="1400" dirty="0">
                <a:solidFill>
                  <a:srgbClr val="FF0000"/>
                </a:solidFill>
              </a:rPr>
              <a:t>patients</a:t>
            </a:r>
            <a:r>
              <a:rPr lang="tr-TR" sz="1400" dirty="0">
                <a:solidFill>
                  <a:srgbClr val="FF0000"/>
                </a:solidFill>
              </a:rPr>
              <a:t>.</a:t>
            </a:r>
          </a:p>
        </p:txBody>
      </p:sp>
      <p:sp>
        <p:nvSpPr>
          <p:cNvPr id="6" name="5 Metin kutusu"/>
          <p:cNvSpPr txBox="1"/>
          <p:nvPr/>
        </p:nvSpPr>
        <p:spPr>
          <a:xfrm>
            <a:off x="142844" y="6120490"/>
            <a:ext cx="8786874" cy="523220"/>
          </a:xfrm>
          <a:prstGeom prst="rect">
            <a:avLst/>
          </a:prstGeom>
          <a:noFill/>
        </p:spPr>
        <p:txBody>
          <a:bodyPr wrap="square" rtlCol="0">
            <a:spAutoFit/>
          </a:bodyPr>
          <a:lstStyle/>
          <a:p>
            <a:r>
              <a:rPr lang="en-US" sz="1400" dirty="0">
                <a:solidFill>
                  <a:srgbClr val="FF0000"/>
                </a:solidFill>
              </a:rPr>
              <a:t>In conclusion, the unified definition of </a:t>
            </a:r>
            <a:r>
              <a:rPr lang="en-US" sz="1400" u="sng" dirty="0">
                <a:solidFill>
                  <a:srgbClr val="FF0000"/>
                </a:solidFill>
              </a:rPr>
              <a:t>resistance/intolerance to</a:t>
            </a:r>
            <a:r>
              <a:rPr lang="tr-TR" sz="1400" u="sng" dirty="0">
                <a:solidFill>
                  <a:srgbClr val="FF0000"/>
                </a:solidFill>
              </a:rPr>
              <a:t> </a:t>
            </a:r>
            <a:r>
              <a:rPr lang="en-US" sz="1400" u="sng" dirty="0">
                <a:solidFill>
                  <a:srgbClr val="FF0000"/>
                </a:solidFill>
              </a:rPr>
              <a:t>H</a:t>
            </a:r>
            <a:r>
              <a:rPr lang="tr-TR" sz="1400" u="sng" dirty="0">
                <a:solidFill>
                  <a:srgbClr val="FF0000"/>
                </a:solidFill>
              </a:rPr>
              <a:t>U</a:t>
            </a:r>
            <a:r>
              <a:rPr lang="en-US" sz="1400" u="sng" dirty="0">
                <a:solidFill>
                  <a:srgbClr val="FF0000"/>
                </a:solidFill>
              </a:rPr>
              <a:t> delineates a heterogeneous group of PV </a:t>
            </a:r>
            <a:r>
              <a:rPr lang="en-US" sz="1400" dirty="0">
                <a:solidFill>
                  <a:srgbClr val="FF0000"/>
                </a:solidFill>
              </a:rPr>
              <a:t>patients, with those developing</a:t>
            </a:r>
            <a:r>
              <a:rPr lang="tr-TR" sz="1400" dirty="0">
                <a:solidFill>
                  <a:srgbClr val="FF0000"/>
                </a:solidFill>
              </a:rPr>
              <a:t> </a:t>
            </a:r>
            <a:r>
              <a:rPr lang="en-US" sz="1400" dirty="0" err="1">
                <a:solidFill>
                  <a:srgbClr val="FF0000"/>
                </a:solidFill>
              </a:rPr>
              <a:t>cytopenia</a:t>
            </a:r>
            <a:r>
              <a:rPr lang="en-US" sz="1400" dirty="0">
                <a:solidFill>
                  <a:srgbClr val="FF0000"/>
                </a:solidFill>
              </a:rPr>
              <a:t> being associated with an adverse outcome.</a:t>
            </a:r>
            <a:endParaRPr lang="tr-TR" sz="1400" dirty="0">
              <a:solidFill>
                <a:srgbClr val="FF0000"/>
              </a:solidFill>
              <a:latin typeface="+mj-lt"/>
            </a:endParaRPr>
          </a:p>
        </p:txBody>
      </p:sp>
      <p:pic>
        <p:nvPicPr>
          <p:cNvPr id="37891" name="Picture 3"/>
          <p:cNvPicPr>
            <a:picLocks noChangeAspect="1" noChangeArrowheads="1"/>
          </p:cNvPicPr>
          <p:nvPr/>
        </p:nvPicPr>
        <p:blipFill>
          <a:blip r:embed="rId3"/>
          <a:srcRect/>
          <a:stretch>
            <a:fillRect/>
          </a:stretch>
        </p:blipFill>
        <p:spPr bwMode="auto">
          <a:xfrm>
            <a:off x="76286" y="2285992"/>
            <a:ext cx="8924870" cy="2214578"/>
          </a:xfrm>
          <a:prstGeom prst="rect">
            <a:avLst/>
          </a:prstGeom>
          <a:noFill/>
          <a:ln w="3175">
            <a:solidFill>
              <a:schemeClr val="accent1"/>
            </a:solidFill>
            <a:miter lim="800000"/>
            <a:headEnd/>
            <a:tailEnd/>
          </a:ln>
          <a:effectLst/>
        </p:spPr>
      </p:pic>
      <p:sp>
        <p:nvSpPr>
          <p:cNvPr id="8" name="7 5-Nokta Yıldız"/>
          <p:cNvSpPr/>
          <p:nvPr/>
        </p:nvSpPr>
        <p:spPr>
          <a:xfrm>
            <a:off x="3786182" y="3500438"/>
            <a:ext cx="214314" cy="214314"/>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5-Nokta Yıldız"/>
          <p:cNvSpPr/>
          <p:nvPr/>
        </p:nvSpPr>
        <p:spPr>
          <a:xfrm>
            <a:off x="7143768" y="3652838"/>
            <a:ext cx="214314" cy="214314"/>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5-Nokta Yıldız"/>
          <p:cNvSpPr/>
          <p:nvPr/>
        </p:nvSpPr>
        <p:spPr>
          <a:xfrm>
            <a:off x="7143768" y="3929066"/>
            <a:ext cx="214314" cy="214314"/>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5-Nokta Yıldız"/>
          <p:cNvSpPr/>
          <p:nvPr/>
        </p:nvSpPr>
        <p:spPr>
          <a:xfrm>
            <a:off x="8858280" y="3805238"/>
            <a:ext cx="214314" cy="214314"/>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142976" y="5488560"/>
            <a:ext cx="644728" cy="369332"/>
          </a:xfrm>
          <a:prstGeom prst="rect">
            <a:avLst/>
          </a:prstGeom>
          <a:noFill/>
        </p:spPr>
        <p:txBody>
          <a:bodyPr wrap="none" rtlCol="0">
            <a:spAutoFit/>
          </a:bodyPr>
          <a:lstStyle/>
          <a:p>
            <a:r>
              <a:rPr lang="tr-TR" dirty="0"/>
              <a:t>MPH</a:t>
            </a:r>
          </a:p>
        </p:txBody>
      </p:sp>
      <p:sp>
        <p:nvSpPr>
          <p:cNvPr id="5" name="4 Sağ Ok"/>
          <p:cNvSpPr/>
          <p:nvPr/>
        </p:nvSpPr>
        <p:spPr>
          <a:xfrm>
            <a:off x="1859142" y="5488560"/>
            <a:ext cx="2500330" cy="428628"/>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Metin kutusu"/>
          <p:cNvSpPr txBox="1"/>
          <p:nvPr/>
        </p:nvSpPr>
        <p:spPr>
          <a:xfrm>
            <a:off x="2430646" y="4250960"/>
            <a:ext cx="1230722" cy="523220"/>
          </a:xfrm>
          <a:prstGeom prst="rect">
            <a:avLst/>
          </a:prstGeom>
          <a:noFill/>
        </p:spPr>
        <p:txBody>
          <a:bodyPr wrap="none" rtlCol="0">
            <a:spAutoFit/>
          </a:bodyPr>
          <a:lstStyle/>
          <a:p>
            <a:r>
              <a:rPr lang="tr-TR" sz="1400" dirty="0">
                <a:solidFill>
                  <a:srgbClr val="FF0000"/>
                </a:solidFill>
              </a:rPr>
              <a:t>MATURASYON</a:t>
            </a:r>
          </a:p>
          <a:p>
            <a:r>
              <a:rPr lang="tr-TR" sz="1400" dirty="0">
                <a:solidFill>
                  <a:srgbClr val="FF0000"/>
                </a:solidFill>
              </a:rPr>
              <a:t>BOZUKLUĞU</a:t>
            </a:r>
          </a:p>
        </p:txBody>
      </p:sp>
      <p:sp>
        <p:nvSpPr>
          <p:cNvPr id="7" name="6 Metin kutusu"/>
          <p:cNvSpPr txBox="1"/>
          <p:nvPr/>
        </p:nvSpPr>
        <p:spPr>
          <a:xfrm>
            <a:off x="3716530" y="4394965"/>
            <a:ext cx="1979260" cy="307777"/>
          </a:xfrm>
          <a:prstGeom prst="rect">
            <a:avLst/>
          </a:prstGeom>
          <a:noFill/>
        </p:spPr>
        <p:txBody>
          <a:bodyPr wrap="none" rtlCol="0">
            <a:spAutoFit/>
          </a:bodyPr>
          <a:lstStyle/>
          <a:p>
            <a:r>
              <a:rPr lang="tr-TR" sz="1400" dirty="0">
                <a:solidFill>
                  <a:srgbClr val="FF0000"/>
                </a:solidFill>
              </a:rPr>
              <a:t>İNEFEKTİF HEMATOPOEZ</a:t>
            </a:r>
          </a:p>
        </p:txBody>
      </p:sp>
      <p:sp>
        <p:nvSpPr>
          <p:cNvPr id="8" name="7 Metin kutusu"/>
          <p:cNvSpPr txBox="1"/>
          <p:nvPr/>
        </p:nvSpPr>
        <p:spPr>
          <a:xfrm>
            <a:off x="1451518" y="4322398"/>
            <a:ext cx="853311" cy="307777"/>
          </a:xfrm>
          <a:prstGeom prst="rect">
            <a:avLst/>
          </a:prstGeom>
          <a:noFill/>
        </p:spPr>
        <p:txBody>
          <a:bodyPr wrap="none" rtlCol="0">
            <a:spAutoFit/>
          </a:bodyPr>
          <a:lstStyle/>
          <a:p>
            <a:r>
              <a:rPr lang="tr-TR" sz="1400" b="1" u="sng" dirty="0">
                <a:solidFill>
                  <a:srgbClr val="FF0000"/>
                </a:solidFill>
              </a:rPr>
              <a:t>FİBROZİS</a:t>
            </a:r>
          </a:p>
        </p:txBody>
      </p:sp>
      <p:sp>
        <p:nvSpPr>
          <p:cNvPr id="9" name="8 Metin kutusu"/>
          <p:cNvSpPr txBox="1"/>
          <p:nvPr/>
        </p:nvSpPr>
        <p:spPr>
          <a:xfrm>
            <a:off x="4430910" y="5157192"/>
            <a:ext cx="2624116" cy="338554"/>
          </a:xfrm>
          <a:prstGeom prst="rect">
            <a:avLst/>
          </a:prstGeom>
          <a:noFill/>
        </p:spPr>
        <p:txBody>
          <a:bodyPr wrap="none" rtlCol="0">
            <a:spAutoFit/>
          </a:bodyPr>
          <a:lstStyle/>
          <a:p>
            <a:pPr>
              <a:buFont typeface="Arial" pitchFamily="34" charset="0"/>
              <a:buChar char="•"/>
            </a:pPr>
            <a:r>
              <a:rPr lang="tr-TR" sz="1600" dirty="0"/>
              <a:t>AKSELERE/BLASTİK FAZ MPH</a:t>
            </a:r>
          </a:p>
        </p:txBody>
      </p:sp>
      <p:sp>
        <p:nvSpPr>
          <p:cNvPr id="10" name="9 Metin kutusu"/>
          <p:cNvSpPr txBox="1"/>
          <p:nvPr/>
        </p:nvSpPr>
        <p:spPr>
          <a:xfrm>
            <a:off x="4438429" y="5442944"/>
            <a:ext cx="4582473" cy="338554"/>
          </a:xfrm>
          <a:prstGeom prst="rect">
            <a:avLst/>
          </a:prstGeom>
          <a:noFill/>
        </p:spPr>
        <p:txBody>
          <a:bodyPr wrap="none" rtlCol="0">
            <a:spAutoFit/>
          </a:bodyPr>
          <a:lstStyle/>
          <a:p>
            <a:pPr>
              <a:buFont typeface="Arial" pitchFamily="34" charset="0"/>
              <a:buChar char="•"/>
            </a:pPr>
            <a:r>
              <a:rPr lang="tr-TR" sz="1600" dirty="0"/>
              <a:t>(AŞİKÂR) PRİMER veya POST-PV/ET MİYELOFİBROZİS</a:t>
            </a:r>
          </a:p>
        </p:txBody>
      </p:sp>
      <p:cxnSp>
        <p:nvCxnSpPr>
          <p:cNvPr id="12" name="11 Düz Ok Bağlayıcısı"/>
          <p:cNvCxnSpPr>
            <a:stCxn id="8" idx="2"/>
          </p:cNvCxnSpPr>
          <p:nvPr/>
        </p:nvCxnSpPr>
        <p:spPr>
          <a:xfrm rot="16200000" flipH="1">
            <a:off x="1903813" y="4604535"/>
            <a:ext cx="858384" cy="9096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13 Düz Ok Bağlayıcısı"/>
          <p:cNvCxnSpPr>
            <a:stCxn id="6" idx="2"/>
          </p:cNvCxnSpPr>
          <p:nvPr/>
        </p:nvCxnSpPr>
        <p:spPr>
          <a:xfrm rot="16200000" flipH="1">
            <a:off x="2702607" y="5117579"/>
            <a:ext cx="714382" cy="275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15 Düz Ok Bağlayıcısı"/>
          <p:cNvCxnSpPr>
            <a:stCxn id="7" idx="2"/>
          </p:cNvCxnSpPr>
          <p:nvPr/>
        </p:nvCxnSpPr>
        <p:spPr>
          <a:xfrm rot="5400000">
            <a:off x="3675560" y="4457960"/>
            <a:ext cx="785818" cy="127538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17 Metin kutusu"/>
          <p:cNvSpPr txBox="1"/>
          <p:nvPr/>
        </p:nvSpPr>
        <p:spPr>
          <a:xfrm>
            <a:off x="2559192" y="5119228"/>
            <a:ext cx="300082" cy="369332"/>
          </a:xfrm>
          <a:prstGeom prst="rect">
            <a:avLst/>
          </a:prstGeom>
          <a:noFill/>
        </p:spPr>
        <p:txBody>
          <a:bodyPr wrap="none" rtlCol="0">
            <a:spAutoFit/>
          </a:bodyPr>
          <a:lstStyle/>
          <a:p>
            <a:r>
              <a:rPr lang="tr-TR" dirty="0"/>
              <a:t>+</a:t>
            </a:r>
          </a:p>
        </p:txBody>
      </p:sp>
      <p:sp>
        <p:nvSpPr>
          <p:cNvPr id="19" name="18 Metin kutusu"/>
          <p:cNvSpPr txBox="1"/>
          <p:nvPr/>
        </p:nvSpPr>
        <p:spPr>
          <a:xfrm>
            <a:off x="2986034" y="5047790"/>
            <a:ext cx="300082" cy="369332"/>
          </a:xfrm>
          <a:prstGeom prst="rect">
            <a:avLst/>
          </a:prstGeom>
          <a:noFill/>
        </p:spPr>
        <p:txBody>
          <a:bodyPr wrap="none" rtlCol="0">
            <a:spAutoFit/>
          </a:bodyPr>
          <a:lstStyle/>
          <a:p>
            <a:r>
              <a:rPr lang="tr-TR" dirty="0"/>
              <a:t>+</a:t>
            </a:r>
          </a:p>
        </p:txBody>
      </p:sp>
      <p:sp>
        <p:nvSpPr>
          <p:cNvPr id="20" name="19 Metin kutusu"/>
          <p:cNvSpPr txBox="1"/>
          <p:nvPr/>
        </p:nvSpPr>
        <p:spPr>
          <a:xfrm>
            <a:off x="3416448" y="5131370"/>
            <a:ext cx="300082" cy="369332"/>
          </a:xfrm>
          <a:prstGeom prst="rect">
            <a:avLst/>
          </a:prstGeom>
          <a:noFill/>
        </p:spPr>
        <p:txBody>
          <a:bodyPr wrap="none" rtlCol="0">
            <a:spAutoFit/>
          </a:bodyPr>
          <a:lstStyle/>
          <a:p>
            <a:r>
              <a:rPr lang="tr-TR" dirty="0"/>
              <a:t>+</a:t>
            </a:r>
          </a:p>
        </p:txBody>
      </p:sp>
      <p:sp>
        <p:nvSpPr>
          <p:cNvPr id="23" name="22 Oval"/>
          <p:cNvSpPr/>
          <p:nvPr/>
        </p:nvSpPr>
        <p:spPr>
          <a:xfrm>
            <a:off x="1285852" y="4214818"/>
            <a:ext cx="4500594" cy="642942"/>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23 Dikdörtgen"/>
          <p:cNvSpPr/>
          <p:nvPr/>
        </p:nvSpPr>
        <p:spPr>
          <a:xfrm>
            <a:off x="2357422" y="3929066"/>
            <a:ext cx="2357454" cy="28575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lIns="91440" tIns="45720" rIns="91440" bIns="45720">
            <a:prstTxWarp prst="textChevron">
              <a:avLst/>
            </a:prstTxWarp>
            <a:spAutoFit/>
          </a:bodyPr>
          <a:lstStyle/>
          <a:p>
            <a:pPr algn="ctr"/>
            <a:r>
              <a:rPr lang="tr-TR" sz="1400" b="1" cap="none" spc="0" dirty="0">
                <a:ln w="3175">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rPr>
              <a:t>İKİNCİL HEMATOPOEZ BOZUKLUĞU</a:t>
            </a:r>
          </a:p>
        </p:txBody>
      </p:sp>
      <p:sp>
        <p:nvSpPr>
          <p:cNvPr id="17" name="9 Metin kutusu"/>
          <p:cNvSpPr txBox="1"/>
          <p:nvPr/>
        </p:nvSpPr>
        <p:spPr>
          <a:xfrm>
            <a:off x="4429124" y="6019404"/>
            <a:ext cx="3406317" cy="338554"/>
          </a:xfrm>
          <a:prstGeom prst="rect">
            <a:avLst/>
          </a:prstGeom>
          <a:noFill/>
        </p:spPr>
        <p:txBody>
          <a:bodyPr wrap="none" rtlCol="0">
            <a:spAutoFit/>
          </a:bodyPr>
          <a:lstStyle/>
          <a:p>
            <a:pPr>
              <a:buFont typeface="Arial" pitchFamily="34" charset="0"/>
              <a:buChar char="•"/>
            </a:pPr>
            <a:r>
              <a:rPr lang="tr-TR" sz="1600" dirty="0"/>
              <a:t>(HİDROKSİÜRE ALTINDA SİTOPENİLER)</a:t>
            </a:r>
          </a:p>
        </p:txBody>
      </p:sp>
      <p:pic>
        <p:nvPicPr>
          <p:cNvPr id="21" name="Picture 2"/>
          <p:cNvPicPr>
            <a:picLocks noChangeAspect="1" noChangeArrowheads="1"/>
          </p:cNvPicPr>
          <p:nvPr/>
        </p:nvPicPr>
        <p:blipFill>
          <a:blip r:embed="rId2" cstate="print"/>
          <a:srcRect/>
          <a:stretch>
            <a:fillRect/>
          </a:stretch>
        </p:blipFill>
        <p:spPr bwMode="auto">
          <a:xfrm>
            <a:off x="428596" y="214290"/>
            <a:ext cx="8220264" cy="3071834"/>
          </a:xfrm>
          <a:prstGeom prst="rect">
            <a:avLst/>
          </a:prstGeom>
          <a:noFill/>
          <a:ln w="9525">
            <a:noFill/>
            <a:miter lim="800000"/>
            <a:headEnd/>
            <a:tailEnd/>
          </a:ln>
          <a:effectLst/>
        </p:spPr>
      </p:pic>
      <p:sp>
        <p:nvSpPr>
          <p:cNvPr id="22" name="8 Metin kutusu">
            <a:extLst>
              <a:ext uri="{FF2B5EF4-FFF2-40B4-BE49-F238E27FC236}">
                <a16:creationId xmlns:a16="http://schemas.microsoft.com/office/drawing/2014/main" id="{ECADAA2F-8CB6-4AE9-A404-F01F53DE2F22}"/>
              </a:ext>
            </a:extLst>
          </p:cNvPr>
          <p:cNvSpPr txBox="1"/>
          <p:nvPr/>
        </p:nvSpPr>
        <p:spPr>
          <a:xfrm>
            <a:off x="4427984" y="5733256"/>
            <a:ext cx="2008948" cy="338554"/>
          </a:xfrm>
          <a:prstGeom prst="rect">
            <a:avLst/>
          </a:prstGeom>
          <a:noFill/>
        </p:spPr>
        <p:txBody>
          <a:bodyPr wrap="none" rtlCol="0">
            <a:spAutoFit/>
          </a:bodyPr>
          <a:lstStyle/>
          <a:p>
            <a:pPr>
              <a:buFont typeface="Arial" pitchFamily="34" charset="0"/>
              <a:buChar char="•"/>
            </a:pPr>
            <a:r>
              <a:rPr lang="tr-TR" sz="1600" dirty="0"/>
              <a:t>MDS veya MDS/MPH</a:t>
            </a:r>
          </a:p>
        </p:txBody>
      </p:sp>
      <p:sp>
        <p:nvSpPr>
          <p:cNvPr id="25" name="Metin kutusu 24">
            <a:extLst>
              <a:ext uri="{FF2B5EF4-FFF2-40B4-BE49-F238E27FC236}">
                <a16:creationId xmlns:a16="http://schemas.microsoft.com/office/drawing/2014/main" id="{37F992A7-2B78-4A64-A304-64C018FF73FA}"/>
              </a:ext>
            </a:extLst>
          </p:cNvPr>
          <p:cNvSpPr txBox="1"/>
          <p:nvPr/>
        </p:nvSpPr>
        <p:spPr>
          <a:xfrm>
            <a:off x="683568" y="2564904"/>
            <a:ext cx="979755" cy="276999"/>
          </a:xfrm>
          <a:prstGeom prst="rect">
            <a:avLst/>
          </a:prstGeom>
          <a:noFill/>
        </p:spPr>
        <p:txBody>
          <a:bodyPr wrap="none" rtlCol="0">
            <a:spAutoFit/>
          </a:bodyPr>
          <a:lstStyle/>
          <a:p>
            <a:r>
              <a:rPr lang="tr-TR" sz="1200" dirty="0"/>
              <a:t>MDS (/MPN)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1600200"/>
            <a:ext cx="3929090" cy="4525963"/>
          </a:xfrm>
        </p:spPr>
        <p:txBody>
          <a:bodyPr>
            <a:normAutofit fontScale="92500" lnSpcReduction="20000"/>
          </a:bodyPr>
          <a:lstStyle/>
          <a:p>
            <a:r>
              <a:rPr lang="tr-TR" sz="1400" dirty="0">
                <a:solidFill>
                  <a:srgbClr val="FF0000"/>
                </a:solidFill>
              </a:rPr>
              <a:t>61 HU rezistansı hastasında ve 59 kontrol vakasında (benzer yaş, izlem süresi -4,6 yıl- ve demografi, yalnızca tanıda lökosit daha düşük) NGS ile </a:t>
            </a:r>
            <a:r>
              <a:rPr lang="tr-TR" sz="1400" dirty="0" err="1">
                <a:solidFill>
                  <a:srgbClr val="FF0000"/>
                </a:solidFill>
              </a:rPr>
              <a:t>genomik</a:t>
            </a:r>
            <a:r>
              <a:rPr lang="tr-TR" sz="1400" dirty="0">
                <a:solidFill>
                  <a:srgbClr val="FF0000"/>
                </a:solidFill>
              </a:rPr>
              <a:t> analiz. </a:t>
            </a:r>
          </a:p>
          <a:p>
            <a:endParaRPr lang="tr-TR" sz="1400" dirty="0">
              <a:solidFill>
                <a:srgbClr val="FF0000"/>
              </a:solidFill>
            </a:endParaRPr>
          </a:p>
          <a:p>
            <a:r>
              <a:rPr lang="tr-TR" sz="1400" dirty="0">
                <a:solidFill>
                  <a:srgbClr val="FF0000"/>
                </a:solidFill>
              </a:rPr>
              <a:t>Rezistans hastalarının örnekleri PV tanısı anında n= 38, rezistans anında n= 45. 22 hastada hem tanı, hem de rezistans anında.</a:t>
            </a:r>
          </a:p>
          <a:p>
            <a:endParaRPr lang="tr-TR" sz="1400" dirty="0">
              <a:solidFill>
                <a:srgbClr val="FF0000"/>
              </a:solidFill>
            </a:endParaRPr>
          </a:p>
          <a:p>
            <a:r>
              <a:rPr lang="tr-TR" sz="1400" dirty="0">
                <a:solidFill>
                  <a:srgbClr val="FF0000"/>
                </a:solidFill>
              </a:rPr>
              <a:t>Rezistans tipleri: </a:t>
            </a:r>
            <a:r>
              <a:rPr lang="tr-TR" sz="1400" dirty="0" err="1">
                <a:solidFill>
                  <a:srgbClr val="FF0000"/>
                </a:solidFill>
              </a:rPr>
              <a:t>Flebotomi</a:t>
            </a:r>
            <a:r>
              <a:rPr lang="tr-TR" sz="1400" dirty="0">
                <a:solidFill>
                  <a:srgbClr val="FF0000"/>
                </a:solidFill>
              </a:rPr>
              <a:t> ihtiyacı </a:t>
            </a:r>
            <a:r>
              <a:rPr lang="pt-BR" sz="1400" dirty="0">
                <a:solidFill>
                  <a:srgbClr val="FF0000"/>
                </a:solidFill>
              </a:rPr>
              <a:t>(n = 13), progres</a:t>
            </a:r>
            <a:r>
              <a:rPr lang="tr-TR" sz="1400" dirty="0" err="1">
                <a:solidFill>
                  <a:srgbClr val="FF0000"/>
                </a:solidFill>
              </a:rPr>
              <a:t>if</a:t>
            </a:r>
            <a:r>
              <a:rPr lang="pt-BR" sz="1400" dirty="0">
                <a:solidFill>
                  <a:srgbClr val="FF0000"/>
                </a:solidFill>
              </a:rPr>
              <a:t> splenomegal</a:t>
            </a:r>
            <a:r>
              <a:rPr lang="tr-TR" sz="1400" dirty="0">
                <a:solidFill>
                  <a:srgbClr val="FF0000"/>
                </a:solidFill>
              </a:rPr>
              <a:t>i</a:t>
            </a:r>
            <a:r>
              <a:rPr lang="pt-BR" sz="1400" dirty="0">
                <a:solidFill>
                  <a:srgbClr val="FF0000"/>
                </a:solidFill>
              </a:rPr>
              <a:t> (n = 3),</a:t>
            </a:r>
            <a:r>
              <a:rPr lang="tr-TR" sz="1400" dirty="0">
                <a:solidFill>
                  <a:srgbClr val="FF0000"/>
                </a:solidFill>
              </a:rPr>
              <a:t> kontrolsüz </a:t>
            </a:r>
            <a:r>
              <a:rPr lang="en-US" sz="1400" dirty="0" err="1">
                <a:solidFill>
                  <a:srgbClr val="FF0000"/>
                </a:solidFill>
              </a:rPr>
              <a:t>myeloprolifera</a:t>
            </a:r>
            <a:r>
              <a:rPr lang="tr-TR" sz="1400" dirty="0" err="1">
                <a:solidFill>
                  <a:srgbClr val="FF0000"/>
                </a:solidFill>
              </a:rPr>
              <a:t>sy</a:t>
            </a:r>
            <a:r>
              <a:rPr lang="en-US" sz="1400" dirty="0">
                <a:solidFill>
                  <a:srgbClr val="FF0000"/>
                </a:solidFill>
              </a:rPr>
              <a:t>on (n = 6), </a:t>
            </a:r>
            <a:r>
              <a:rPr lang="tr-TR" sz="1400" dirty="0">
                <a:solidFill>
                  <a:srgbClr val="FF0000"/>
                </a:solidFill>
              </a:rPr>
              <a:t>si</a:t>
            </a:r>
            <a:r>
              <a:rPr lang="en-US" sz="1400" dirty="0" err="1">
                <a:solidFill>
                  <a:srgbClr val="FF0000"/>
                </a:solidFill>
              </a:rPr>
              <a:t>topeni</a:t>
            </a:r>
            <a:r>
              <a:rPr lang="tr-TR" sz="1400" dirty="0">
                <a:solidFill>
                  <a:srgbClr val="FF0000"/>
                </a:solidFill>
              </a:rPr>
              <a:t> (n = 39).</a:t>
            </a:r>
          </a:p>
          <a:p>
            <a:endParaRPr lang="tr-TR" sz="1400" dirty="0">
              <a:solidFill>
                <a:srgbClr val="FF0000"/>
              </a:solidFill>
            </a:endParaRPr>
          </a:p>
          <a:p>
            <a:r>
              <a:rPr lang="tr-TR" sz="1400" b="1" dirty="0">
                <a:solidFill>
                  <a:srgbClr val="FF0000"/>
                </a:solidFill>
              </a:rPr>
              <a:t>REZİSTANS HASTALARINDA GEREK TANIDA, GEREKSE REZİSTANS ANINDA  DAHA RİSKLİ GENOMİK PROFİL VAR (REZİSTANS ANI için BKZ. YANDAKİ TABLO)</a:t>
            </a:r>
          </a:p>
          <a:p>
            <a:endParaRPr lang="tr-TR" sz="1400" dirty="0">
              <a:solidFill>
                <a:srgbClr val="FF0000"/>
              </a:solidFill>
            </a:endParaRPr>
          </a:p>
          <a:p>
            <a:r>
              <a:rPr lang="tr-TR" sz="1400" b="1" dirty="0">
                <a:solidFill>
                  <a:srgbClr val="FF0000"/>
                </a:solidFill>
              </a:rPr>
              <a:t>TANI VE İZLEM ÖRNEĞİ OLAN 9/22 HASTADA REZİSTANS ANINDA EK MUTASYON(LAR) </a:t>
            </a:r>
          </a:p>
          <a:p>
            <a:pPr>
              <a:buNone/>
            </a:pPr>
            <a:endParaRPr lang="tr-TR" sz="1400" dirty="0">
              <a:solidFill>
                <a:srgbClr val="FF0000"/>
              </a:solidFill>
            </a:endParaRPr>
          </a:p>
          <a:p>
            <a:r>
              <a:rPr lang="en-US" sz="1400" b="1" dirty="0">
                <a:solidFill>
                  <a:srgbClr val="FF0000"/>
                </a:solidFill>
              </a:rPr>
              <a:t>TP53 </a:t>
            </a:r>
            <a:r>
              <a:rPr lang="tr-TR" sz="1400" b="1" dirty="0">
                <a:solidFill>
                  <a:srgbClr val="FF0000"/>
                </a:solidFill>
              </a:rPr>
              <a:t>mutasyonu</a:t>
            </a:r>
            <a:r>
              <a:rPr lang="tr-TR" sz="1400" b="1" dirty="0">
                <a:solidFill>
                  <a:srgbClr val="FF0000"/>
                </a:solidFill>
                <a:sym typeface="Symbol"/>
              </a:rPr>
              <a:t></a:t>
            </a:r>
            <a:r>
              <a:rPr lang="tr-TR" sz="1400" b="1" dirty="0">
                <a:solidFill>
                  <a:srgbClr val="FF0000"/>
                </a:solidFill>
              </a:rPr>
              <a:t>AML riski </a:t>
            </a:r>
          </a:p>
          <a:p>
            <a:r>
              <a:rPr lang="tr-TR" sz="1400" b="1" dirty="0">
                <a:solidFill>
                  <a:srgbClr val="FF0000"/>
                </a:solidFill>
              </a:rPr>
              <a:t>S</a:t>
            </a:r>
            <a:r>
              <a:rPr lang="en-US" sz="1400" b="1" dirty="0" err="1">
                <a:solidFill>
                  <a:srgbClr val="FF0000"/>
                </a:solidFill>
              </a:rPr>
              <a:t>pliceosome</a:t>
            </a:r>
            <a:r>
              <a:rPr lang="en-US" sz="1400" b="1" dirty="0">
                <a:solidFill>
                  <a:srgbClr val="FF0000"/>
                </a:solidFill>
              </a:rPr>
              <a:t>/chromatin gen</a:t>
            </a:r>
            <a:r>
              <a:rPr lang="tr-TR" sz="1400" b="1" dirty="0">
                <a:solidFill>
                  <a:srgbClr val="FF0000"/>
                </a:solidFill>
              </a:rPr>
              <a:t> bozukluğu</a:t>
            </a:r>
            <a:r>
              <a:rPr lang="tr-TR" sz="1400" b="1" dirty="0">
                <a:solidFill>
                  <a:srgbClr val="FF0000"/>
                </a:solidFill>
                <a:sym typeface="Symbol"/>
              </a:rPr>
              <a:t>MF riski</a:t>
            </a:r>
            <a:endParaRPr lang="tr-TR" sz="1400" b="1" dirty="0">
              <a:solidFill>
                <a:srgbClr val="FF0000"/>
              </a:solidFill>
            </a:endParaRPr>
          </a:p>
          <a:p>
            <a:r>
              <a:rPr lang="en-US" sz="1400" b="1" dirty="0">
                <a:solidFill>
                  <a:srgbClr val="FF0000"/>
                </a:solidFill>
              </a:rPr>
              <a:t>JAK2 </a:t>
            </a:r>
            <a:r>
              <a:rPr lang="en-US" sz="1400" b="1" dirty="0" err="1">
                <a:solidFill>
                  <a:srgbClr val="FF0000"/>
                </a:solidFill>
              </a:rPr>
              <a:t>homoz</a:t>
            </a:r>
            <a:r>
              <a:rPr lang="tr-TR" sz="1400" b="1" dirty="0" err="1">
                <a:solidFill>
                  <a:srgbClr val="FF0000"/>
                </a:solidFill>
              </a:rPr>
              <a:t>igotluğu</a:t>
            </a:r>
            <a:r>
              <a:rPr lang="tr-TR" sz="1400" b="1" dirty="0">
                <a:solidFill>
                  <a:srgbClr val="FF0000"/>
                </a:solidFill>
                <a:sym typeface="Symbol"/>
              </a:rPr>
              <a:t>MF ve </a:t>
            </a:r>
            <a:r>
              <a:rPr lang="tr-TR" sz="1400" b="1" dirty="0" err="1">
                <a:solidFill>
                  <a:srgbClr val="FF0000"/>
                </a:solidFill>
                <a:sym typeface="Symbol"/>
              </a:rPr>
              <a:t>tromboz</a:t>
            </a:r>
            <a:r>
              <a:rPr lang="tr-TR" sz="1400" b="1" dirty="0">
                <a:solidFill>
                  <a:srgbClr val="FF0000"/>
                </a:solidFill>
                <a:sym typeface="Symbol"/>
              </a:rPr>
              <a:t> riski</a:t>
            </a:r>
            <a:endParaRPr lang="tr-TR" sz="1400" b="1" dirty="0">
              <a:solidFill>
                <a:srgbClr val="FF0000"/>
              </a:solidFill>
            </a:endParaRPr>
          </a:p>
        </p:txBody>
      </p:sp>
      <p:pic>
        <p:nvPicPr>
          <p:cNvPr id="38914" name="Picture 2"/>
          <p:cNvPicPr>
            <a:picLocks noChangeAspect="1" noChangeArrowheads="1"/>
          </p:cNvPicPr>
          <p:nvPr/>
        </p:nvPicPr>
        <p:blipFill>
          <a:blip r:embed="rId2"/>
          <a:srcRect/>
          <a:stretch>
            <a:fillRect/>
          </a:stretch>
        </p:blipFill>
        <p:spPr bwMode="auto">
          <a:xfrm>
            <a:off x="4000496" y="1928802"/>
            <a:ext cx="5087323" cy="3152776"/>
          </a:xfrm>
          <a:prstGeom prst="rect">
            <a:avLst/>
          </a:prstGeom>
          <a:noFill/>
          <a:ln w="9525">
            <a:noFill/>
            <a:miter lim="800000"/>
            <a:headEnd/>
            <a:tailEnd/>
          </a:ln>
          <a:effectLst/>
        </p:spPr>
      </p:pic>
      <p:pic>
        <p:nvPicPr>
          <p:cNvPr id="38915" name="Picture 3"/>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285720" y="142852"/>
            <a:ext cx="6253166" cy="1012369"/>
          </a:xfrm>
          <a:prstGeom prst="rect">
            <a:avLst/>
          </a:prstGeom>
          <a:noFill/>
          <a:ln w="9525">
            <a:solidFill>
              <a:schemeClr val="accent1"/>
            </a:solid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3">
            <a:duotone>
              <a:prstClr val="black"/>
              <a:schemeClr val="accent3">
                <a:tint val="45000"/>
                <a:satMod val="400000"/>
              </a:schemeClr>
            </a:duotone>
          </a:blip>
          <a:srcRect/>
          <a:stretch>
            <a:fillRect/>
          </a:stretch>
        </p:blipFill>
        <p:spPr bwMode="auto">
          <a:xfrm>
            <a:off x="71406" y="71414"/>
            <a:ext cx="5214974" cy="935221"/>
          </a:xfrm>
          <a:prstGeom prst="rect">
            <a:avLst/>
          </a:prstGeom>
          <a:noFill/>
          <a:ln w="3175">
            <a:solidFill>
              <a:schemeClr val="tx1"/>
            </a:solidFill>
            <a:miter lim="800000"/>
            <a:headEnd/>
            <a:tailEnd/>
          </a:ln>
          <a:effectLst/>
        </p:spPr>
      </p:pic>
      <p:pic>
        <p:nvPicPr>
          <p:cNvPr id="41987" name="Picture 3"/>
          <p:cNvPicPr>
            <a:picLocks noChangeAspect="1" noChangeArrowheads="1"/>
          </p:cNvPicPr>
          <p:nvPr/>
        </p:nvPicPr>
        <p:blipFill>
          <a:blip r:embed="rId4"/>
          <a:srcRect/>
          <a:stretch>
            <a:fillRect/>
          </a:stretch>
        </p:blipFill>
        <p:spPr bwMode="auto">
          <a:xfrm>
            <a:off x="142845" y="1571612"/>
            <a:ext cx="2357454" cy="3616154"/>
          </a:xfrm>
          <a:prstGeom prst="rect">
            <a:avLst/>
          </a:prstGeom>
          <a:noFill/>
          <a:ln w="9525">
            <a:noFill/>
            <a:miter lim="800000"/>
            <a:headEnd/>
            <a:tailEnd/>
          </a:ln>
          <a:effectLst/>
        </p:spPr>
      </p:pic>
      <p:pic>
        <p:nvPicPr>
          <p:cNvPr id="41988" name="Picture 4"/>
          <p:cNvPicPr>
            <a:picLocks noChangeAspect="1" noChangeArrowheads="1"/>
          </p:cNvPicPr>
          <p:nvPr/>
        </p:nvPicPr>
        <p:blipFill>
          <a:blip r:embed="rId5"/>
          <a:srcRect/>
          <a:stretch>
            <a:fillRect/>
          </a:stretch>
        </p:blipFill>
        <p:spPr bwMode="auto">
          <a:xfrm>
            <a:off x="2643174" y="1571612"/>
            <a:ext cx="4214842" cy="2262419"/>
          </a:xfrm>
          <a:prstGeom prst="rect">
            <a:avLst/>
          </a:prstGeom>
          <a:noFill/>
          <a:ln w="9525">
            <a:noFill/>
            <a:miter lim="800000"/>
            <a:headEnd/>
            <a:tailEnd/>
          </a:ln>
          <a:effectLst/>
        </p:spPr>
      </p:pic>
      <p:pic>
        <p:nvPicPr>
          <p:cNvPr id="41989" name="Picture 5"/>
          <p:cNvPicPr>
            <a:picLocks noChangeAspect="1" noChangeArrowheads="1"/>
          </p:cNvPicPr>
          <p:nvPr/>
        </p:nvPicPr>
        <p:blipFill>
          <a:blip r:embed="rId6"/>
          <a:srcRect/>
          <a:stretch>
            <a:fillRect/>
          </a:stretch>
        </p:blipFill>
        <p:spPr bwMode="auto">
          <a:xfrm>
            <a:off x="2714612" y="4286256"/>
            <a:ext cx="6335836" cy="2500330"/>
          </a:xfrm>
          <a:prstGeom prst="rect">
            <a:avLst/>
          </a:prstGeom>
          <a:noFill/>
          <a:ln w="9525">
            <a:noFill/>
            <a:miter lim="800000"/>
            <a:headEnd/>
            <a:tailEnd/>
          </a:ln>
          <a:effectLst/>
        </p:spPr>
      </p:pic>
      <p:pic>
        <p:nvPicPr>
          <p:cNvPr id="41990" name="Picture 6"/>
          <p:cNvPicPr>
            <a:picLocks noChangeAspect="1" noChangeArrowheads="1"/>
          </p:cNvPicPr>
          <p:nvPr/>
        </p:nvPicPr>
        <p:blipFill>
          <a:blip r:embed="rId7"/>
          <a:srcRect/>
          <a:stretch>
            <a:fillRect/>
          </a:stretch>
        </p:blipFill>
        <p:spPr bwMode="auto">
          <a:xfrm>
            <a:off x="2714612" y="3857628"/>
            <a:ext cx="2571768" cy="202901"/>
          </a:xfrm>
          <a:prstGeom prst="rect">
            <a:avLst/>
          </a:prstGeom>
          <a:noFill/>
          <a:ln w="9525">
            <a:noFill/>
            <a:miter lim="800000"/>
            <a:headEnd/>
            <a:tailEnd/>
          </a:ln>
          <a:effectLst/>
        </p:spPr>
      </p:pic>
      <p:sp>
        <p:nvSpPr>
          <p:cNvPr id="9" name="8 5-Nokta Yıldız"/>
          <p:cNvSpPr/>
          <p:nvPr/>
        </p:nvSpPr>
        <p:spPr>
          <a:xfrm>
            <a:off x="7215206" y="5143512"/>
            <a:ext cx="142876" cy="142876"/>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Metin kutusu"/>
          <p:cNvSpPr txBox="1"/>
          <p:nvPr/>
        </p:nvSpPr>
        <p:spPr>
          <a:xfrm>
            <a:off x="142844" y="1071546"/>
            <a:ext cx="8986306" cy="276999"/>
          </a:xfrm>
          <a:prstGeom prst="rect">
            <a:avLst/>
          </a:prstGeom>
          <a:noFill/>
        </p:spPr>
        <p:txBody>
          <a:bodyPr wrap="none" rtlCol="0">
            <a:spAutoFit/>
          </a:bodyPr>
          <a:lstStyle/>
          <a:p>
            <a:pPr>
              <a:buFont typeface="Arial" pitchFamily="34" charset="0"/>
              <a:buChar char="•"/>
            </a:pPr>
            <a:r>
              <a:rPr lang="tr-TR" sz="1200" b="1" dirty="0">
                <a:solidFill>
                  <a:srgbClr val="FF0000"/>
                </a:solidFill>
              </a:rPr>
              <a:t>MPD-RC 111 ÇALIŞMASI: ELN KRİTERLERİNE GÖRE HU DİRENCİ/İNTOLERANSI OLAN HASTALARDA 12. AYDA ELN KRİTERLERİNE GÖRE YANIT</a:t>
            </a:r>
          </a:p>
        </p:txBody>
      </p:sp>
      <p:sp>
        <p:nvSpPr>
          <p:cNvPr id="11" name="10 Metin kutusu"/>
          <p:cNvSpPr txBox="1"/>
          <p:nvPr/>
        </p:nvSpPr>
        <p:spPr>
          <a:xfrm>
            <a:off x="6929454" y="1895765"/>
            <a:ext cx="2143108" cy="461665"/>
          </a:xfrm>
          <a:prstGeom prst="rect">
            <a:avLst/>
          </a:prstGeom>
          <a:noFill/>
        </p:spPr>
        <p:txBody>
          <a:bodyPr wrap="square" rtlCol="0">
            <a:spAutoFit/>
          </a:bodyPr>
          <a:lstStyle/>
          <a:p>
            <a:r>
              <a:rPr lang="tr-TR" sz="1200" b="1" dirty="0">
                <a:solidFill>
                  <a:srgbClr val="FF0000"/>
                </a:solidFill>
              </a:rPr>
              <a:t>%22 TAM, %38 KISMİ OLMAK ÜZERE %60 TOPLAM YANIT</a:t>
            </a:r>
          </a:p>
        </p:txBody>
      </p:sp>
      <p:sp>
        <p:nvSpPr>
          <p:cNvPr id="12" name="11 Serbest Form"/>
          <p:cNvSpPr/>
          <p:nvPr/>
        </p:nvSpPr>
        <p:spPr>
          <a:xfrm>
            <a:off x="6057900" y="1790700"/>
            <a:ext cx="1204546" cy="240323"/>
          </a:xfrm>
          <a:custGeom>
            <a:avLst/>
            <a:gdLst>
              <a:gd name="connsiteX0" fmla="*/ 0 w 1204546"/>
              <a:gd name="connsiteY0" fmla="*/ 240323 h 240323"/>
              <a:gd name="connsiteX1" fmla="*/ 474785 w 1204546"/>
              <a:gd name="connsiteY1" fmla="*/ 20515 h 240323"/>
              <a:gd name="connsiteX2" fmla="*/ 1204546 w 1204546"/>
              <a:gd name="connsiteY2" fmla="*/ 117231 h 240323"/>
              <a:gd name="connsiteX3" fmla="*/ 1204546 w 1204546"/>
              <a:gd name="connsiteY3" fmla="*/ 117231 h 240323"/>
            </a:gdLst>
            <a:ahLst/>
            <a:cxnLst>
              <a:cxn ang="0">
                <a:pos x="connsiteX0" y="connsiteY0"/>
              </a:cxn>
              <a:cxn ang="0">
                <a:pos x="connsiteX1" y="connsiteY1"/>
              </a:cxn>
              <a:cxn ang="0">
                <a:pos x="connsiteX2" y="connsiteY2"/>
              </a:cxn>
              <a:cxn ang="0">
                <a:pos x="connsiteX3" y="connsiteY3"/>
              </a:cxn>
            </a:cxnLst>
            <a:rect l="l" t="t" r="r" b="b"/>
            <a:pathLst>
              <a:path w="1204546" h="240323">
                <a:moveTo>
                  <a:pt x="0" y="240323"/>
                </a:moveTo>
                <a:cubicBezTo>
                  <a:pt x="137013" y="140676"/>
                  <a:pt x="274027" y="41030"/>
                  <a:pt x="474785" y="20515"/>
                </a:cubicBezTo>
                <a:cubicBezTo>
                  <a:pt x="675543" y="0"/>
                  <a:pt x="1204546" y="117231"/>
                  <a:pt x="1204546" y="117231"/>
                </a:cubicBezTo>
                <a:lnTo>
                  <a:pt x="1204546" y="117231"/>
                </a:lnTo>
              </a:path>
            </a:pathLst>
          </a:cu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3462018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35496" y="44624"/>
            <a:ext cx="3960440" cy="150826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p:cNvPicPr>
            <a:picLocks noChangeAspect="1" noChangeArrowheads="1"/>
          </p:cNvPicPr>
          <p:nvPr/>
        </p:nvPicPr>
        <p:blipFill>
          <a:blip r:embed="rId4" cstate="print"/>
          <a:srcRect/>
          <a:stretch>
            <a:fillRect/>
          </a:stretch>
        </p:blipFill>
        <p:spPr bwMode="auto">
          <a:xfrm>
            <a:off x="107504" y="2708920"/>
            <a:ext cx="4037428" cy="4108487"/>
          </a:xfrm>
          <a:prstGeom prst="rect">
            <a:avLst/>
          </a:prstGeom>
          <a:noFill/>
          <a:ln w="9525">
            <a:noFill/>
            <a:miter lim="800000"/>
            <a:headEnd/>
            <a:tailEnd/>
          </a:ln>
          <a:effectLst/>
        </p:spPr>
      </p:pic>
      <p:pic>
        <p:nvPicPr>
          <p:cNvPr id="4098" name="Picture 2"/>
          <p:cNvPicPr>
            <a:picLocks noChangeAspect="1" noChangeArrowheads="1"/>
          </p:cNvPicPr>
          <p:nvPr/>
        </p:nvPicPr>
        <p:blipFill>
          <a:blip r:embed="rId5" cstate="print"/>
          <a:srcRect/>
          <a:stretch>
            <a:fillRect/>
          </a:stretch>
        </p:blipFill>
        <p:spPr bwMode="auto">
          <a:xfrm>
            <a:off x="4499992" y="54174"/>
            <a:ext cx="3801219" cy="88165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p:cNvPicPr>
            <a:picLocks noChangeAspect="1" noChangeArrowheads="1"/>
          </p:cNvPicPr>
          <p:nvPr/>
        </p:nvPicPr>
        <p:blipFill>
          <a:blip r:embed="rId6" cstate="print"/>
          <a:srcRect/>
          <a:stretch>
            <a:fillRect/>
          </a:stretch>
        </p:blipFill>
        <p:spPr bwMode="auto">
          <a:xfrm>
            <a:off x="5692290" y="2132856"/>
            <a:ext cx="3407883" cy="1395444"/>
          </a:xfrm>
          <a:prstGeom prst="rect">
            <a:avLst/>
          </a:prstGeom>
          <a:noFill/>
          <a:ln w="9525">
            <a:noFill/>
            <a:miter lim="800000"/>
            <a:headEnd/>
            <a:tailEnd/>
          </a:ln>
        </p:spPr>
      </p:pic>
      <p:pic>
        <p:nvPicPr>
          <p:cNvPr id="4100" name="Picture 4"/>
          <p:cNvPicPr>
            <a:picLocks noChangeAspect="1" noChangeArrowheads="1"/>
          </p:cNvPicPr>
          <p:nvPr/>
        </p:nvPicPr>
        <p:blipFill>
          <a:blip r:embed="rId7" cstate="print"/>
          <a:srcRect/>
          <a:stretch>
            <a:fillRect/>
          </a:stretch>
        </p:blipFill>
        <p:spPr bwMode="auto">
          <a:xfrm>
            <a:off x="4283968" y="3500919"/>
            <a:ext cx="3231358" cy="1656273"/>
          </a:xfrm>
          <a:prstGeom prst="rect">
            <a:avLst/>
          </a:prstGeom>
          <a:noFill/>
          <a:ln w="9525">
            <a:noFill/>
            <a:miter lim="800000"/>
            <a:headEnd/>
            <a:tailEnd/>
          </a:ln>
        </p:spPr>
      </p:pic>
      <p:pic>
        <p:nvPicPr>
          <p:cNvPr id="4101" name="Picture 5"/>
          <p:cNvPicPr>
            <a:picLocks noChangeAspect="1" noChangeArrowheads="1"/>
          </p:cNvPicPr>
          <p:nvPr/>
        </p:nvPicPr>
        <p:blipFill>
          <a:blip r:embed="rId8" cstate="print"/>
          <a:srcRect/>
          <a:stretch>
            <a:fillRect/>
          </a:stretch>
        </p:blipFill>
        <p:spPr bwMode="auto">
          <a:xfrm>
            <a:off x="5724128" y="5070241"/>
            <a:ext cx="3232028" cy="1815143"/>
          </a:xfrm>
          <a:prstGeom prst="rect">
            <a:avLst/>
          </a:prstGeom>
          <a:noFill/>
          <a:ln w="9525">
            <a:noFill/>
            <a:miter lim="800000"/>
            <a:headEnd/>
            <a:tailEnd/>
          </a:ln>
        </p:spPr>
      </p:pic>
      <p:sp>
        <p:nvSpPr>
          <p:cNvPr id="10" name="9 Metin kutusu"/>
          <p:cNvSpPr txBox="1"/>
          <p:nvPr/>
        </p:nvSpPr>
        <p:spPr>
          <a:xfrm>
            <a:off x="0" y="1628800"/>
            <a:ext cx="4214810" cy="1223412"/>
          </a:xfrm>
          <a:prstGeom prst="rect">
            <a:avLst/>
          </a:prstGeom>
          <a:noFill/>
        </p:spPr>
        <p:txBody>
          <a:bodyPr wrap="square" rtlCol="0">
            <a:spAutoFit/>
          </a:bodyPr>
          <a:lstStyle/>
          <a:p>
            <a:r>
              <a:rPr lang="tr-TR" sz="1050" dirty="0">
                <a:solidFill>
                  <a:srgbClr val="FF0000"/>
                </a:solidFill>
              </a:rPr>
              <a:t>Birincil sonlanım hedefi 32. haftada </a:t>
            </a:r>
            <a:r>
              <a:rPr lang="tr-TR" sz="1050" b="1" u="sng" dirty="0" err="1">
                <a:solidFill>
                  <a:srgbClr val="FF0000"/>
                </a:solidFill>
              </a:rPr>
              <a:t>hematokrit</a:t>
            </a:r>
            <a:r>
              <a:rPr lang="tr-TR" sz="1050" b="1" u="sng" dirty="0">
                <a:solidFill>
                  <a:srgbClr val="FF0000"/>
                </a:solidFill>
              </a:rPr>
              <a:t> ve dalak </a:t>
            </a:r>
            <a:r>
              <a:rPr lang="tr-TR" sz="1050" dirty="0">
                <a:solidFill>
                  <a:srgbClr val="FF0000"/>
                </a:solidFill>
              </a:rPr>
              <a:t>yanıtı idi. </a:t>
            </a:r>
            <a:r>
              <a:rPr lang="tr-TR" sz="1050" dirty="0" err="1">
                <a:solidFill>
                  <a:srgbClr val="FF0000"/>
                </a:solidFill>
              </a:rPr>
              <a:t>Ruxolitinib</a:t>
            </a:r>
            <a:r>
              <a:rPr lang="tr-TR" sz="1050" dirty="0">
                <a:solidFill>
                  <a:srgbClr val="FF0000"/>
                </a:solidFill>
              </a:rPr>
              <a:t> </a:t>
            </a:r>
            <a:r>
              <a:rPr lang="tr-TR" sz="1050" dirty="0" err="1">
                <a:solidFill>
                  <a:srgbClr val="FF0000"/>
                </a:solidFill>
              </a:rPr>
              <a:t>hematokrit</a:t>
            </a:r>
            <a:r>
              <a:rPr lang="tr-TR" sz="1050" dirty="0">
                <a:solidFill>
                  <a:srgbClr val="FF0000"/>
                </a:solidFill>
              </a:rPr>
              <a:t> kontrolü </a:t>
            </a:r>
            <a:r>
              <a:rPr lang="en-US" sz="1050" dirty="0">
                <a:solidFill>
                  <a:srgbClr val="FF0000"/>
                </a:solidFill>
              </a:rPr>
              <a:t>(</a:t>
            </a:r>
            <a:r>
              <a:rPr lang="tr-TR" sz="1050" dirty="0">
                <a:solidFill>
                  <a:srgbClr val="FF0000"/>
                </a:solidFill>
              </a:rPr>
              <a:t>%</a:t>
            </a:r>
            <a:r>
              <a:rPr lang="en-US" sz="1050" dirty="0">
                <a:solidFill>
                  <a:srgbClr val="FF0000"/>
                </a:solidFill>
              </a:rPr>
              <a:t>60 </a:t>
            </a:r>
            <a:r>
              <a:rPr lang="tr-TR" sz="1050" dirty="0">
                <a:solidFill>
                  <a:srgbClr val="FF0000"/>
                </a:solidFill>
              </a:rPr>
              <a:t>v %19,6), ≥ %35 dalak hacmi azalması (%38,2 v %0,9) ve her ikisini –</a:t>
            </a:r>
            <a:r>
              <a:rPr lang="tr-TR" sz="1050" dirty="0" err="1">
                <a:solidFill>
                  <a:srgbClr val="FF0000"/>
                </a:solidFill>
              </a:rPr>
              <a:t>kompozit</a:t>
            </a:r>
            <a:r>
              <a:rPr lang="tr-TR" sz="1050" dirty="0">
                <a:solidFill>
                  <a:srgbClr val="FF0000"/>
                </a:solidFill>
              </a:rPr>
              <a:t>- </a:t>
            </a:r>
            <a:r>
              <a:rPr lang="en-US" sz="1050" dirty="0">
                <a:solidFill>
                  <a:srgbClr val="FF0000"/>
                </a:solidFill>
              </a:rPr>
              <a:t>(20</a:t>
            </a:r>
            <a:r>
              <a:rPr lang="tr-TR" sz="1050" dirty="0">
                <a:solidFill>
                  <a:srgbClr val="FF0000"/>
                </a:solidFill>
              </a:rPr>
              <a:t>,</a:t>
            </a:r>
            <a:r>
              <a:rPr lang="en-US" sz="1050" dirty="0">
                <a:solidFill>
                  <a:srgbClr val="FF0000"/>
                </a:solidFill>
              </a:rPr>
              <a:t>9% v 0</a:t>
            </a:r>
            <a:r>
              <a:rPr lang="tr-TR" sz="1050" dirty="0">
                <a:solidFill>
                  <a:srgbClr val="FF0000"/>
                </a:solidFill>
              </a:rPr>
              <a:t>,</a:t>
            </a:r>
            <a:r>
              <a:rPr lang="en-US" sz="1050" dirty="0">
                <a:solidFill>
                  <a:srgbClr val="FF0000"/>
                </a:solidFill>
              </a:rPr>
              <a:t>9%, P &lt;</a:t>
            </a:r>
            <a:r>
              <a:rPr lang="tr-TR" sz="1050" dirty="0">
                <a:solidFill>
                  <a:srgbClr val="FF0000"/>
                </a:solidFill>
              </a:rPr>
              <a:t> </a:t>
            </a:r>
            <a:r>
              <a:rPr lang="en-US" sz="1050" dirty="0">
                <a:solidFill>
                  <a:srgbClr val="FF0000"/>
                </a:solidFill>
              </a:rPr>
              <a:t>0.001)</a:t>
            </a:r>
            <a:r>
              <a:rPr lang="tr-TR" sz="1050" dirty="0">
                <a:solidFill>
                  <a:srgbClr val="FF0000"/>
                </a:solidFill>
              </a:rPr>
              <a:t> sağlamada belirgin olarak üstün bulunmuştur. </a:t>
            </a:r>
            <a:r>
              <a:rPr lang="en-US" sz="1050" dirty="0" err="1">
                <a:solidFill>
                  <a:srgbClr val="FF0000"/>
                </a:solidFill>
              </a:rPr>
              <a:t>Ruxolitinib</a:t>
            </a:r>
            <a:r>
              <a:rPr lang="en-US" sz="1050" dirty="0">
                <a:solidFill>
                  <a:srgbClr val="FF0000"/>
                </a:solidFill>
              </a:rPr>
              <a:t> </a:t>
            </a:r>
            <a:r>
              <a:rPr lang="tr-TR" sz="1050" dirty="0">
                <a:solidFill>
                  <a:srgbClr val="FF0000"/>
                </a:solidFill>
              </a:rPr>
              <a:t>ayrıca </a:t>
            </a:r>
            <a:r>
              <a:rPr lang="tr-TR" sz="1050" b="1" u="sng" dirty="0">
                <a:solidFill>
                  <a:srgbClr val="FF0000"/>
                </a:solidFill>
              </a:rPr>
              <a:t>semptom</a:t>
            </a:r>
            <a:r>
              <a:rPr lang="tr-TR" sz="1050" dirty="0">
                <a:solidFill>
                  <a:srgbClr val="FF0000"/>
                </a:solidFill>
              </a:rPr>
              <a:t> kontrolünde </a:t>
            </a:r>
            <a:r>
              <a:rPr lang="en-US" sz="1050" dirty="0">
                <a:solidFill>
                  <a:srgbClr val="FF0000"/>
                </a:solidFill>
              </a:rPr>
              <a:t>(</a:t>
            </a:r>
            <a:r>
              <a:rPr lang="tr-TR" sz="1050" dirty="0">
                <a:solidFill>
                  <a:srgbClr val="FF0000"/>
                </a:solidFill>
              </a:rPr>
              <a:t>32. haftada %</a:t>
            </a:r>
            <a:r>
              <a:rPr lang="en-US" sz="1050" dirty="0">
                <a:solidFill>
                  <a:srgbClr val="FF0000"/>
                </a:solidFill>
              </a:rPr>
              <a:t>49 v </a:t>
            </a:r>
            <a:r>
              <a:rPr lang="tr-TR" sz="1050" dirty="0">
                <a:solidFill>
                  <a:srgbClr val="FF0000"/>
                </a:solidFill>
              </a:rPr>
              <a:t>%</a:t>
            </a:r>
            <a:r>
              <a:rPr lang="en-US" sz="1050" dirty="0">
                <a:solidFill>
                  <a:srgbClr val="FF0000"/>
                </a:solidFill>
              </a:rPr>
              <a:t>5 </a:t>
            </a:r>
            <a:r>
              <a:rPr lang="tr-TR" sz="1050" dirty="0">
                <a:solidFill>
                  <a:srgbClr val="FF0000"/>
                </a:solidFill>
              </a:rPr>
              <a:t>en az %5</a:t>
            </a:r>
            <a:r>
              <a:rPr lang="en-US" sz="1050" dirty="0">
                <a:solidFill>
                  <a:srgbClr val="FF0000"/>
                </a:solidFill>
              </a:rPr>
              <a:t>0 MPN-SAF-TSS </a:t>
            </a:r>
            <a:r>
              <a:rPr lang="tr-TR" sz="1050" dirty="0">
                <a:solidFill>
                  <a:srgbClr val="FF0000"/>
                </a:solidFill>
              </a:rPr>
              <a:t>azalması</a:t>
            </a:r>
            <a:r>
              <a:rPr lang="en-US" sz="1050" dirty="0">
                <a:solidFill>
                  <a:srgbClr val="FF0000"/>
                </a:solidFill>
              </a:rPr>
              <a:t>)</a:t>
            </a:r>
            <a:r>
              <a:rPr lang="tr-TR" sz="1050" dirty="0">
                <a:solidFill>
                  <a:srgbClr val="FF0000"/>
                </a:solidFill>
              </a:rPr>
              <a:t> ve sağlıkla ilişkili hayat kalitesini (</a:t>
            </a:r>
            <a:r>
              <a:rPr lang="en-US" sz="1050" dirty="0">
                <a:solidFill>
                  <a:srgbClr val="FF0000"/>
                </a:solidFill>
              </a:rPr>
              <a:t>EORTC QLQ-C30</a:t>
            </a:r>
            <a:r>
              <a:rPr lang="tr-TR" sz="1050" dirty="0">
                <a:solidFill>
                  <a:srgbClr val="FF0000"/>
                </a:solidFill>
              </a:rPr>
              <a:t>)</a:t>
            </a:r>
            <a:r>
              <a:rPr lang="en-US" sz="1050" dirty="0">
                <a:solidFill>
                  <a:srgbClr val="FF0000"/>
                </a:solidFill>
              </a:rPr>
              <a:t> </a:t>
            </a:r>
            <a:r>
              <a:rPr lang="tr-TR" sz="1050" dirty="0">
                <a:solidFill>
                  <a:srgbClr val="FF0000"/>
                </a:solidFill>
              </a:rPr>
              <a:t>düzeltmede belirgin olarak üstündü.</a:t>
            </a:r>
          </a:p>
        </p:txBody>
      </p:sp>
      <p:sp>
        <p:nvSpPr>
          <p:cNvPr id="11" name="10 Metin kutusu"/>
          <p:cNvSpPr txBox="1"/>
          <p:nvPr/>
        </p:nvSpPr>
        <p:spPr>
          <a:xfrm>
            <a:off x="4214810" y="1376626"/>
            <a:ext cx="4929190" cy="900246"/>
          </a:xfrm>
          <a:prstGeom prst="rect">
            <a:avLst/>
          </a:prstGeom>
          <a:noFill/>
        </p:spPr>
        <p:txBody>
          <a:bodyPr wrap="square" rtlCol="0">
            <a:spAutoFit/>
          </a:bodyPr>
          <a:lstStyle/>
          <a:p>
            <a:r>
              <a:rPr lang="tr-TR" sz="1050" dirty="0">
                <a:solidFill>
                  <a:srgbClr val="FF0000"/>
                </a:solidFill>
              </a:rPr>
              <a:t>Birincil sonlanım hedefi 28. haftada </a:t>
            </a:r>
            <a:r>
              <a:rPr lang="tr-TR" sz="1050" b="1" u="sng" dirty="0" err="1">
                <a:solidFill>
                  <a:srgbClr val="FF0000"/>
                </a:solidFill>
              </a:rPr>
              <a:t>hematokrit</a:t>
            </a:r>
            <a:r>
              <a:rPr lang="tr-TR" sz="1050" dirty="0">
                <a:solidFill>
                  <a:srgbClr val="FF0000"/>
                </a:solidFill>
              </a:rPr>
              <a:t> kontrolü idi. </a:t>
            </a:r>
            <a:r>
              <a:rPr lang="tr-TR" sz="1050" dirty="0" err="1">
                <a:solidFill>
                  <a:srgbClr val="FF0000"/>
                </a:solidFill>
              </a:rPr>
              <a:t>Ruxolitinib</a:t>
            </a:r>
            <a:r>
              <a:rPr lang="tr-TR" sz="1050" dirty="0">
                <a:solidFill>
                  <a:srgbClr val="FF0000"/>
                </a:solidFill>
              </a:rPr>
              <a:t> bu açıdan kontrol koluna göre üstün bulunmuştur </a:t>
            </a:r>
            <a:r>
              <a:rPr lang="en-US" sz="1050" dirty="0">
                <a:solidFill>
                  <a:srgbClr val="FF0000"/>
                </a:solidFill>
              </a:rPr>
              <a:t>(</a:t>
            </a:r>
            <a:r>
              <a:rPr lang="tr-TR" sz="1050" dirty="0">
                <a:solidFill>
                  <a:srgbClr val="FF0000"/>
                </a:solidFill>
              </a:rPr>
              <a:t>%</a:t>
            </a:r>
            <a:r>
              <a:rPr lang="en-US" sz="1050" dirty="0">
                <a:solidFill>
                  <a:srgbClr val="FF0000"/>
                </a:solidFill>
              </a:rPr>
              <a:t>62 v </a:t>
            </a:r>
            <a:r>
              <a:rPr lang="tr-TR" sz="1050" dirty="0">
                <a:solidFill>
                  <a:srgbClr val="FF0000"/>
                </a:solidFill>
              </a:rPr>
              <a:t>%</a:t>
            </a:r>
            <a:r>
              <a:rPr lang="en-US" sz="1050" dirty="0">
                <a:solidFill>
                  <a:srgbClr val="FF0000"/>
                </a:solidFill>
              </a:rPr>
              <a:t>19, P &lt;</a:t>
            </a:r>
            <a:r>
              <a:rPr lang="tr-TR" sz="1050" dirty="0">
                <a:solidFill>
                  <a:srgbClr val="FF0000"/>
                </a:solidFill>
              </a:rPr>
              <a:t> </a:t>
            </a:r>
            <a:r>
              <a:rPr lang="en-US" sz="1050" dirty="0">
                <a:solidFill>
                  <a:srgbClr val="FF0000"/>
                </a:solidFill>
              </a:rPr>
              <a:t>0.0001). </a:t>
            </a:r>
            <a:r>
              <a:rPr lang="en-US" sz="1050" dirty="0" err="1">
                <a:solidFill>
                  <a:srgbClr val="FF0000"/>
                </a:solidFill>
              </a:rPr>
              <a:t>Ruxolitinib</a:t>
            </a:r>
            <a:r>
              <a:rPr lang="en-US" sz="1050" dirty="0">
                <a:solidFill>
                  <a:srgbClr val="FF0000"/>
                </a:solidFill>
              </a:rPr>
              <a:t> </a:t>
            </a:r>
            <a:r>
              <a:rPr lang="tr-TR" sz="1050" dirty="0">
                <a:solidFill>
                  <a:srgbClr val="FF0000"/>
                </a:solidFill>
              </a:rPr>
              <a:t>ayrıca bütün PV ilişkili </a:t>
            </a:r>
            <a:r>
              <a:rPr lang="tr-TR" sz="1050" b="1" u="sng" dirty="0">
                <a:solidFill>
                  <a:srgbClr val="FF0000"/>
                </a:solidFill>
              </a:rPr>
              <a:t>semptom</a:t>
            </a:r>
            <a:r>
              <a:rPr lang="tr-TR" sz="1050" dirty="0">
                <a:solidFill>
                  <a:srgbClr val="FF0000"/>
                </a:solidFill>
              </a:rPr>
              <a:t>larda düzelme sağlamışken, kontrol kolunda çoğu semptomda kötüleşme gözlenmiştir</a:t>
            </a:r>
            <a:r>
              <a:rPr lang="en-US" sz="1050" dirty="0">
                <a:solidFill>
                  <a:srgbClr val="FF0000"/>
                </a:solidFill>
              </a:rPr>
              <a:t> (</a:t>
            </a:r>
            <a:r>
              <a:rPr lang="tr-TR" sz="1050" dirty="0">
                <a:solidFill>
                  <a:srgbClr val="FF0000"/>
                </a:solidFill>
              </a:rPr>
              <a:t>28. haftada %</a:t>
            </a:r>
            <a:r>
              <a:rPr lang="en-US" sz="1050" dirty="0">
                <a:solidFill>
                  <a:srgbClr val="FF0000"/>
                </a:solidFill>
              </a:rPr>
              <a:t>50 v </a:t>
            </a:r>
            <a:r>
              <a:rPr lang="tr-TR" sz="1050" dirty="0">
                <a:solidFill>
                  <a:srgbClr val="FF0000"/>
                </a:solidFill>
              </a:rPr>
              <a:t>%</a:t>
            </a:r>
            <a:r>
              <a:rPr lang="en-US" sz="1050" dirty="0">
                <a:solidFill>
                  <a:srgbClr val="FF0000"/>
                </a:solidFill>
              </a:rPr>
              <a:t>8 </a:t>
            </a:r>
            <a:r>
              <a:rPr lang="tr-TR" sz="1050" dirty="0">
                <a:solidFill>
                  <a:srgbClr val="FF0000"/>
                </a:solidFill>
              </a:rPr>
              <a:t>tam ve</a:t>
            </a:r>
            <a:r>
              <a:rPr lang="en-US" sz="1050" dirty="0">
                <a:solidFill>
                  <a:srgbClr val="FF0000"/>
                </a:solidFill>
              </a:rPr>
              <a:t> </a:t>
            </a:r>
            <a:r>
              <a:rPr lang="tr-TR" sz="1050" dirty="0">
                <a:solidFill>
                  <a:srgbClr val="FF0000"/>
                </a:solidFill>
              </a:rPr>
              <a:t>%</a:t>
            </a:r>
            <a:r>
              <a:rPr lang="en-US" sz="1050" dirty="0">
                <a:solidFill>
                  <a:srgbClr val="FF0000"/>
                </a:solidFill>
              </a:rPr>
              <a:t>45 v </a:t>
            </a:r>
            <a:r>
              <a:rPr lang="tr-TR" sz="1050" dirty="0">
                <a:solidFill>
                  <a:srgbClr val="FF0000"/>
                </a:solidFill>
              </a:rPr>
              <a:t>%</a:t>
            </a:r>
            <a:r>
              <a:rPr lang="en-US" sz="1050" dirty="0">
                <a:solidFill>
                  <a:srgbClr val="FF0000"/>
                </a:solidFill>
              </a:rPr>
              <a:t>23 ≥50%</a:t>
            </a:r>
            <a:r>
              <a:rPr lang="tr-TR" sz="1050" dirty="0">
                <a:solidFill>
                  <a:srgbClr val="FF0000"/>
                </a:solidFill>
              </a:rPr>
              <a:t> </a:t>
            </a:r>
            <a:r>
              <a:rPr lang="en-US" sz="1050" dirty="0">
                <a:solidFill>
                  <a:srgbClr val="FF0000"/>
                </a:solidFill>
              </a:rPr>
              <a:t>MPN-SAF-TSS </a:t>
            </a:r>
            <a:r>
              <a:rPr lang="tr-TR" sz="1050" dirty="0">
                <a:solidFill>
                  <a:srgbClr val="FF0000"/>
                </a:solidFill>
              </a:rPr>
              <a:t>düzelmesi</a:t>
            </a:r>
            <a:r>
              <a:rPr lang="en-US" sz="1050" dirty="0">
                <a:solidFill>
                  <a:srgbClr val="FF0000"/>
                </a:solidFill>
              </a:rPr>
              <a:t>).</a:t>
            </a:r>
            <a:endParaRPr lang="tr-TR" sz="1050" dirty="0">
              <a:solidFill>
                <a:srgbClr val="FF0000"/>
              </a:solidFill>
            </a:endParaRPr>
          </a:p>
        </p:txBody>
      </p:sp>
      <p:pic>
        <p:nvPicPr>
          <p:cNvPr id="2" name="Picture 3"/>
          <p:cNvPicPr>
            <a:picLocks noChangeAspect="1" noChangeArrowheads="1"/>
          </p:cNvPicPr>
          <p:nvPr/>
        </p:nvPicPr>
        <p:blipFill>
          <a:blip r:embed="rId9" cstate="print">
            <a:duotone>
              <a:prstClr val="black"/>
              <a:schemeClr val="accent3">
                <a:tint val="45000"/>
                <a:satMod val="400000"/>
              </a:schemeClr>
            </a:duotone>
          </a:blip>
          <a:srcRect/>
          <a:stretch>
            <a:fillRect/>
          </a:stretch>
        </p:blipFill>
        <p:spPr bwMode="auto">
          <a:xfrm>
            <a:off x="142844" y="1000108"/>
            <a:ext cx="8743950" cy="371475"/>
          </a:xfrm>
          <a:prstGeom prst="rect">
            <a:avLst/>
          </a:prstGeom>
          <a:noFill/>
          <a:ln w="3175">
            <a:solidFill>
              <a:schemeClr val="tx1"/>
            </a:solid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a:off x="142876" y="142852"/>
            <a:ext cx="5357818" cy="966566"/>
          </a:xfrm>
          <a:prstGeom prst="rect">
            <a:avLst/>
          </a:prstGeom>
          <a:noFill/>
          <a:ln w="9525">
            <a:solidFill>
              <a:schemeClr val="accent1"/>
            </a:solidFill>
            <a:miter lim="800000"/>
            <a:headEnd/>
            <a:tailEnd/>
          </a:ln>
          <a:effectLst/>
        </p:spPr>
      </p:pic>
      <p:sp>
        <p:nvSpPr>
          <p:cNvPr id="9" name="8 Metin kutusu"/>
          <p:cNvSpPr txBox="1"/>
          <p:nvPr/>
        </p:nvSpPr>
        <p:spPr>
          <a:xfrm>
            <a:off x="214282" y="1071546"/>
            <a:ext cx="8215370" cy="830997"/>
          </a:xfrm>
          <a:prstGeom prst="rect">
            <a:avLst/>
          </a:prstGeom>
          <a:noFill/>
        </p:spPr>
        <p:txBody>
          <a:bodyPr wrap="square" rtlCol="0">
            <a:spAutoFit/>
          </a:bodyPr>
          <a:lstStyle/>
          <a:p>
            <a:r>
              <a:rPr lang="tr-TR" sz="1600" b="1" dirty="0">
                <a:solidFill>
                  <a:srgbClr val="FF0000"/>
                </a:solidFill>
              </a:rPr>
              <a:t>“</a:t>
            </a:r>
            <a:r>
              <a:rPr lang="en-US" sz="1600" b="1" dirty="0">
                <a:solidFill>
                  <a:srgbClr val="FF0000"/>
                </a:solidFill>
              </a:rPr>
              <a:t>The exposure-adjusted rates (per 100 patient</a:t>
            </a:r>
            <a:r>
              <a:rPr lang="tr-TR" sz="1600" b="1" dirty="0">
                <a:solidFill>
                  <a:srgbClr val="FF0000"/>
                </a:solidFill>
              </a:rPr>
              <a:t>-</a:t>
            </a:r>
            <a:r>
              <a:rPr lang="en-US" sz="1600" b="1" dirty="0">
                <a:solidFill>
                  <a:srgbClr val="FF0000"/>
                </a:solidFill>
              </a:rPr>
              <a:t>years)</a:t>
            </a:r>
            <a:r>
              <a:rPr lang="tr-TR" sz="1600" b="1" dirty="0">
                <a:solidFill>
                  <a:srgbClr val="FF0000"/>
                </a:solidFill>
              </a:rPr>
              <a:t> </a:t>
            </a:r>
            <a:r>
              <a:rPr lang="en-US" sz="1600" b="1" dirty="0">
                <a:solidFill>
                  <a:srgbClr val="FF0000"/>
                </a:solidFill>
              </a:rPr>
              <a:t>of </a:t>
            </a:r>
            <a:r>
              <a:rPr lang="en-US" sz="1600" b="1" dirty="0" err="1">
                <a:solidFill>
                  <a:srgbClr val="FF0000"/>
                </a:solidFill>
              </a:rPr>
              <a:t>thromboembolic</a:t>
            </a:r>
            <a:r>
              <a:rPr lang="en-US" sz="1600" b="1" dirty="0">
                <a:solidFill>
                  <a:srgbClr val="FF0000"/>
                </a:solidFill>
              </a:rPr>
              <a:t> events were lower in patients</a:t>
            </a:r>
            <a:r>
              <a:rPr lang="tr-TR" sz="1600" b="1" dirty="0">
                <a:solidFill>
                  <a:srgbClr val="FF0000"/>
                </a:solidFill>
              </a:rPr>
              <a:t> </a:t>
            </a:r>
            <a:r>
              <a:rPr lang="tr-TR" sz="1600" b="1" dirty="0" err="1">
                <a:solidFill>
                  <a:srgbClr val="FF0000"/>
                </a:solidFill>
              </a:rPr>
              <a:t>given</a:t>
            </a:r>
            <a:r>
              <a:rPr lang="tr-TR" sz="1600" b="1" dirty="0">
                <a:solidFill>
                  <a:srgbClr val="FF0000"/>
                </a:solidFill>
              </a:rPr>
              <a:t> </a:t>
            </a:r>
            <a:r>
              <a:rPr lang="tr-TR" sz="1600" b="1" dirty="0" err="1">
                <a:solidFill>
                  <a:srgbClr val="FF0000"/>
                </a:solidFill>
              </a:rPr>
              <a:t>ruxolitinib</a:t>
            </a:r>
            <a:r>
              <a:rPr lang="tr-TR" sz="1600" b="1" dirty="0">
                <a:solidFill>
                  <a:srgbClr val="FF0000"/>
                </a:solidFill>
              </a:rPr>
              <a:t> (1.2) </a:t>
            </a:r>
            <a:r>
              <a:rPr lang="tr-TR" sz="1600" b="1" dirty="0" err="1">
                <a:solidFill>
                  <a:srgbClr val="FF0000"/>
                </a:solidFill>
              </a:rPr>
              <a:t>and</a:t>
            </a:r>
            <a:r>
              <a:rPr lang="tr-TR" sz="1600" b="1" dirty="0">
                <a:solidFill>
                  <a:srgbClr val="FF0000"/>
                </a:solidFill>
              </a:rPr>
              <a:t> </a:t>
            </a:r>
            <a:r>
              <a:rPr lang="tr-TR" sz="1600" b="1" dirty="0" err="1">
                <a:solidFill>
                  <a:srgbClr val="FF0000"/>
                </a:solidFill>
              </a:rPr>
              <a:t>the</a:t>
            </a:r>
            <a:r>
              <a:rPr lang="tr-TR" sz="1600" b="1" dirty="0">
                <a:solidFill>
                  <a:srgbClr val="FF0000"/>
                </a:solidFill>
              </a:rPr>
              <a:t> </a:t>
            </a:r>
            <a:r>
              <a:rPr lang="tr-TR" sz="1600" b="1" dirty="0" err="1">
                <a:solidFill>
                  <a:srgbClr val="FF0000"/>
                </a:solidFill>
              </a:rPr>
              <a:t>crossover</a:t>
            </a:r>
            <a:r>
              <a:rPr lang="tr-TR" sz="1600" b="1" dirty="0">
                <a:solidFill>
                  <a:srgbClr val="FF0000"/>
                </a:solidFill>
              </a:rPr>
              <a:t> </a:t>
            </a:r>
            <a:r>
              <a:rPr lang="tr-TR" sz="1600" b="1" dirty="0" err="1">
                <a:solidFill>
                  <a:srgbClr val="FF0000"/>
                </a:solidFill>
              </a:rPr>
              <a:t>population</a:t>
            </a:r>
            <a:r>
              <a:rPr lang="tr-TR" sz="1600" b="1" dirty="0">
                <a:solidFill>
                  <a:srgbClr val="FF0000"/>
                </a:solidFill>
              </a:rPr>
              <a:t> (2.7) </a:t>
            </a:r>
            <a:r>
              <a:rPr lang="tr-TR" sz="1600" b="1" dirty="0" err="1">
                <a:solidFill>
                  <a:srgbClr val="FF0000"/>
                </a:solidFill>
              </a:rPr>
              <a:t>than</a:t>
            </a:r>
            <a:r>
              <a:rPr lang="tr-TR" sz="1600" b="1" dirty="0">
                <a:solidFill>
                  <a:srgbClr val="FF0000"/>
                </a:solidFill>
              </a:rPr>
              <a:t> </a:t>
            </a:r>
            <a:r>
              <a:rPr lang="tr-TR" sz="1600" b="1" dirty="0" err="1">
                <a:solidFill>
                  <a:srgbClr val="FF0000"/>
                </a:solidFill>
              </a:rPr>
              <a:t>patients</a:t>
            </a:r>
            <a:r>
              <a:rPr lang="tr-TR" sz="1600" b="1" dirty="0">
                <a:solidFill>
                  <a:srgbClr val="FF0000"/>
                </a:solidFill>
              </a:rPr>
              <a:t> </a:t>
            </a:r>
            <a:r>
              <a:rPr lang="tr-TR" sz="1600" b="1" dirty="0" err="1">
                <a:solidFill>
                  <a:srgbClr val="FF0000"/>
                </a:solidFill>
              </a:rPr>
              <a:t>given</a:t>
            </a:r>
            <a:r>
              <a:rPr lang="tr-TR" sz="1600" b="1" dirty="0">
                <a:solidFill>
                  <a:srgbClr val="FF0000"/>
                </a:solidFill>
              </a:rPr>
              <a:t> </a:t>
            </a:r>
            <a:r>
              <a:rPr lang="tr-TR" sz="1600" b="1" dirty="0" err="1">
                <a:solidFill>
                  <a:srgbClr val="FF0000"/>
                </a:solidFill>
              </a:rPr>
              <a:t>best</a:t>
            </a:r>
            <a:r>
              <a:rPr lang="tr-TR" sz="1600" b="1" dirty="0">
                <a:solidFill>
                  <a:srgbClr val="FF0000"/>
                </a:solidFill>
              </a:rPr>
              <a:t> </a:t>
            </a:r>
            <a:r>
              <a:rPr lang="tr-TR" sz="1600" b="1" dirty="0" err="1">
                <a:solidFill>
                  <a:srgbClr val="FF0000"/>
                </a:solidFill>
              </a:rPr>
              <a:t>available</a:t>
            </a:r>
            <a:r>
              <a:rPr lang="tr-TR" sz="1600" b="1" dirty="0">
                <a:solidFill>
                  <a:srgbClr val="FF0000"/>
                </a:solidFill>
              </a:rPr>
              <a:t> </a:t>
            </a:r>
            <a:r>
              <a:rPr lang="tr-TR" sz="1600" b="1" dirty="0" err="1">
                <a:solidFill>
                  <a:srgbClr val="FF0000"/>
                </a:solidFill>
              </a:rPr>
              <a:t>therapy</a:t>
            </a:r>
            <a:r>
              <a:rPr lang="tr-TR" sz="1600" b="1" dirty="0">
                <a:solidFill>
                  <a:srgbClr val="FF0000"/>
                </a:solidFill>
              </a:rPr>
              <a:t> (8.2).”</a:t>
            </a:r>
          </a:p>
        </p:txBody>
      </p:sp>
      <p:pic>
        <p:nvPicPr>
          <p:cNvPr id="82946" name="Picture 2"/>
          <p:cNvPicPr>
            <a:picLocks noChangeAspect="1" noChangeArrowheads="1"/>
          </p:cNvPicPr>
          <p:nvPr/>
        </p:nvPicPr>
        <p:blipFill>
          <a:blip r:embed="rId3"/>
          <a:srcRect/>
          <a:stretch>
            <a:fillRect/>
          </a:stretch>
        </p:blipFill>
        <p:spPr bwMode="auto">
          <a:xfrm>
            <a:off x="285720" y="1928802"/>
            <a:ext cx="8153399" cy="486427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srcRect/>
          <a:stretch>
            <a:fillRect/>
          </a:stretch>
        </p:blipFill>
        <p:spPr bwMode="auto">
          <a:xfrm>
            <a:off x="142843" y="142853"/>
            <a:ext cx="6025547" cy="1571635"/>
          </a:xfrm>
          <a:prstGeom prst="rect">
            <a:avLst/>
          </a:prstGeom>
          <a:noFill/>
          <a:ln w="9525">
            <a:solidFill>
              <a:schemeClr val="accent1"/>
            </a:solidFill>
            <a:miter lim="800000"/>
            <a:headEnd/>
            <a:tailEnd/>
          </a:ln>
          <a:effectLst>
            <a:outerShdw blurRad="50800" dist="38100" dir="5400000" algn="t" rotWithShape="0">
              <a:prstClr val="black">
                <a:alpha val="40000"/>
              </a:prstClr>
            </a:outerShdw>
          </a:effectLst>
        </p:spPr>
      </p:pic>
      <p:sp>
        <p:nvSpPr>
          <p:cNvPr id="7" name="6 Metin kutusu"/>
          <p:cNvSpPr txBox="1"/>
          <p:nvPr/>
        </p:nvSpPr>
        <p:spPr>
          <a:xfrm>
            <a:off x="214282" y="2143116"/>
            <a:ext cx="8358246" cy="1015663"/>
          </a:xfrm>
          <a:prstGeom prst="rect">
            <a:avLst/>
          </a:prstGeom>
          <a:noFill/>
        </p:spPr>
        <p:txBody>
          <a:bodyPr wrap="square" rtlCol="0">
            <a:spAutoFit/>
          </a:bodyPr>
          <a:lstStyle/>
          <a:p>
            <a:r>
              <a:rPr lang="tr-TR" sz="1200" b="1" dirty="0">
                <a:solidFill>
                  <a:srgbClr val="FF0000"/>
                </a:solidFill>
              </a:rPr>
              <a:t>HERHANGİ BİR DERECEDEKİ TROMBOEMBOLİK OLAYLARIN MARUZİYETE GÖRE AYARLANMIŞ ORANLARI (100 HASTA YILI BAŞINA);</a:t>
            </a:r>
          </a:p>
          <a:p>
            <a:endParaRPr lang="tr-TR" sz="1200" b="1" dirty="0">
              <a:solidFill>
                <a:srgbClr val="FF0000"/>
              </a:solidFill>
            </a:endParaRPr>
          </a:p>
          <a:p>
            <a:r>
              <a:rPr lang="tr-TR" sz="1200" b="1" dirty="0">
                <a:solidFill>
                  <a:srgbClr val="FF0000"/>
                </a:solidFill>
              </a:rPr>
              <a:t> --- RUKSOLİTİNİB GRUBUNDA %1,5 </a:t>
            </a:r>
          </a:p>
          <a:p>
            <a:r>
              <a:rPr lang="tr-TR" sz="1200" b="1" dirty="0">
                <a:solidFill>
                  <a:srgbClr val="FF0000"/>
                </a:solidFill>
              </a:rPr>
              <a:t>--- MEVCUT EN İYİ TEDAVİ GRUBUNDA %3,7</a:t>
            </a:r>
          </a:p>
          <a:p>
            <a:r>
              <a:rPr lang="tr-TR" sz="1200" b="1" dirty="0">
                <a:solidFill>
                  <a:srgbClr val="FF0000"/>
                </a:solidFill>
              </a:rPr>
              <a:t>--- ÇAPRAZ GEÇİŞ GRUBUNDA %2,9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42843" y="142852"/>
            <a:ext cx="5171931" cy="1785950"/>
          </a:xfrm>
          <a:prstGeom prst="rect">
            <a:avLst/>
          </a:prstGeom>
          <a:noFill/>
          <a:ln w="3175">
            <a:solidFill>
              <a:schemeClr val="tx1"/>
            </a:solidFill>
            <a:miter lim="800000"/>
            <a:headEnd/>
            <a:tailEnd/>
          </a:ln>
          <a:effectLst/>
        </p:spPr>
      </p:pic>
      <p:pic>
        <p:nvPicPr>
          <p:cNvPr id="26627" name="Picture 3"/>
          <p:cNvPicPr>
            <a:picLocks noChangeAspect="1" noChangeArrowheads="1"/>
          </p:cNvPicPr>
          <p:nvPr/>
        </p:nvPicPr>
        <p:blipFill>
          <a:blip r:embed="rId3" cstate="print"/>
          <a:srcRect/>
          <a:stretch>
            <a:fillRect/>
          </a:stretch>
        </p:blipFill>
        <p:spPr bwMode="auto">
          <a:xfrm>
            <a:off x="3128566" y="4230167"/>
            <a:ext cx="2800756" cy="2556419"/>
          </a:xfrm>
          <a:prstGeom prst="rect">
            <a:avLst/>
          </a:prstGeom>
          <a:noFill/>
          <a:ln w="3175">
            <a:solidFill>
              <a:schemeClr val="tx1"/>
            </a:solidFill>
            <a:miter lim="800000"/>
            <a:headEnd/>
            <a:tailEnd/>
          </a:ln>
          <a:effectLst/>
        </p:spPr>
      </p:pic>
      <p:pic>
        <p:nvPicPr>
          <p:cNvPr id="26628" name="Picture 4"/>
          <p:cNvPicPr>
            <a:picLocks noChangeAspect="1" noChangeArrowheads="1"/>
          </p:cNvPicPr>
          <p:nvPr/>
        </p:nvPicPr>
        <p:blipFill>
          <a:blip r:embed="rId4" cstate="print"/>
          <a:srcRect/>
          <a:stretch>
            <a:fillRect/>
          </a:stretch>
        </p:blipFill>
        <p:spPr bwMode="auto">
          <a:xfrm>
            <a:off x="6475547" y="76269"/>
            <a:ext cx="2525608" cy="4781491"/>
          </a:xfrm>
          <a:prstGeom prst="rect">
            <a:avLst/>
          </a:prstGeom>
          <a:noFill/>
          <a:ln w="3175">
            <a:solidFill>
              <a:schemeClr val="tx1"/>
            </a:solidFill>
            <a:miter lim="800000"/>
            <a:headEnd/>
            <a:tailEnd/>
          </a:ln>
          <a:effectLst/>
        </p:spPr>
      </p:pic>
      <p:sp>
        <p:nvSpPr>
          <p:cNvPr id="8" name="7 Metin kutusu"/>
          <p:cNvSpPr txBox="1"/>
          <p:nvPr/>
        </p:nvSpPr>
        <p:spPr>
          <a:xfrm>
            <a:off x="0" y="1928802"/>
            <a:ext cx="6643701" cy="2123658"/>
          </a:xfrm>
          <a:prstGeom prst="rect">
            <a:avLst/>
          </a:prstGeom>
          <a:noFill/>
        </p:spPr>
        <p:txBody>
          <a:bodyPr wrap="square" rtlCol="0">
            <a:spAutoFit/>
          </a:bodyPr>
          <a:lstStyle/>
          <a:p>
            <a:pPr>
              <a:buFont typeface="Arial" pitchFamily="34" charset="0"/>
              <a:buChar char="•"/>
            </a:pPr>
            <a:r>
              <a:rPr lang="tr-TR" sz="1200" dirty="0">
                <a:solidFill>
                  <a:srgbClr val="FF0000"/>
                </a:solidFill>
              </a:rPr>
              <a:t> </a:t>
            </a:r>
            <a:r>
              <a:rPr lang="tr-TR" sz="1200" dirty="0" err="1">
                <a:solidFill>
                  <a:srgbClr val="FF0000"/>
                </a:solidFill>
              </a:rPr>
              <a:t>İSVEÇ’te</a:t>
            </a:r>
            <a:r>
              <a:rPr lang="tr-TR" sz="1200" dirty="0">
                <a:solidFill>
                  <a:srgbClr val="FF0000"/>
                </a:solidFill>
              </a:rPr>
              <a:t> 12.380 KİŞİDE TAM EKZOM SEKANSLAMA. SAĞLIK KAYITLARINDAN 2-7 YIL SONRA PROGNOZ.</a:t>
            </a:r>
          </a:p>
          <a:p>
            <a:pPr>
              <a:buFont typeface="Arial" pitchFamily="34" charset="0"/>
              <a:buChar char="•"/>
            </a:pPr>
            <a:endParaRPr lang="tr-TR" sz="1200" dirty="0">
              <a:solidFill>
                <a:srgbClr val="FF0000"/>
              </a:solidFill>
            </a:endParaRPr>
          </a:p>
          <a:p>
            <a:pPr>
              <a:buFont typeface="Arial" pitchFamily="34" charset="0"/>
              <a:buChar char="•"/>
            </a:pPr>
            <a:r>
              <a:rPr lang="tr-TR" sz="1200" dirty="0">
                <a:solidFill>
                  <a:srgbClr val="FF0000"/>
                </a:solidFill>
              </a:rPr>
              <a:t> KLONAL HEMATOPOEZ &gt;65 KİŞİLERDE %10; &lt;50 OLANLARDA %1</a:t>
            </a:r>
          </a:p>
          <a:p>
            <a:pPr>
              <a:buFont typeface="Arial" pitchFamily="34" charset="0"/>
              <a:buChar char="•"/>
            </a:pPr>
            <a:endParaRPr lang="tr-TR" sz="1200" dirty="0">
              <a:solidFill>
                <a:srgbClr val="FF0000"/>
              </a:solidFill>
            </a:endParaRPr>
          </a:p>
          <a:p>
            <a:pPr>
              <a:buFont typeface="Arial" pitchFamily="34" charset="0"/>
              <a:buChar char="•"/>
            </a:pPr>
            <a:r>
              <a:rPr lang="tr-TR" sz="1200" dirty="0">
                <a:solidFill>
                  <a:srgbClr val="FF0000"/>
                </a:solidFill>
              </a:rPr>
              <a:t>37 KİŞİDE HEMATOLOJİK NEOPLAZİ. BUNLARIN 15’i KLONAL HEMATOPOEZ BELİRLENMİŞ OLANLAR. ORTANCA 17 (2-36) AY SONRA NEOPLAZİ. RİSK %1/YIL</a:t>
            </a:r>
          </a:p>
          <a:p>
            <a:pPr>
              <a:buFont typeface="Arial" pitchFamily="34" charset="0"/>
              <a:buChar char="•"/>
            </a:pPr>
            <a:endParaRPr lang="tr-TR" sz="1200" dirty="0">
              <a:solidFill>
                <a:srgbClr val="FF0000"/>
              </a:solidFill>
            </a:endParaRPr>
          </a:p>
          <a:p>
            <a:pPr>
              <a:buFont typeface="Arial" pitchFamily="34" charset="0"/>
              <a:buChar char="•"/>
            </a:pPr>
            <a:r>
              <a:rPr lang="tr-TR" sz="1200" dirty="0">
                <a:solidFill>
                  <a:srgbClr val="FF0000"/>
                </a:solidFill>
              </a:rPr>
              <a:t> EN SIKLIKLA DNMT3A, ASXL1 ve TET2 GENLERİ </a:t>
            </a:r>
            <a:r>
              <a:rPr lang="tr-TR" sz="1200" i="1" dirty="0">
                <a:solidFill>
                  <a:srgbClr val="FF0000"/>
                </a:solidFill>
              </a:rPr>
              <a:t>(EPİGENETİK)</a:t>
            </a:r>
            <a:r>
              <a:rPr lang="tr-TR" sz="1200" dirty="0">
                <a:solidFill>
                  <a:srgbClr val="FF0000"/>
                </a:solidFill>
              </a:rPr>
              <a:t> ile İLGİLİ SOMATİK MUTASYONLAR</a:t>
            </a:r>
          </a:p>
          <a:p>
            <a:pPr>
              <a:buFont typeface="Arial" pitchFamily="34" charset="0"/>
              <a:buChar char="•"/>
            </a:pPr>
            <a:endParaRPr lang="tr-TR" sz="1200" dirty="0">
              <a:solidFill>
                <a:srgbClr val="FF0000"/>
              </a:solidFill>
            </a:endParaRPr>
          </a:p>
          <a:p>
            <a:pPr>
              <a:buFont typeface="Arial" pitchFamily="34" charset="0"/>
              <a:buChar char="•"/>
            </a:pPr>
            <a:r>
              <a:rPr lang="tr-TR" sz="1200" dirty="0">
                <a:solidFill>
                  <a:srgbClr val="FF0000"/>
                </a:solidFill>
              </a:rPr>
              <a:t> KLONAL HEMATOPOEZ HEMATOLOJİK KANSER (KLL, LENFOMA, MGUS/MM, MDS, MPH, KMML, AML) RİSKİNİ 12,9 KAT ARTTIRIYOR ve DAHA DÜŞÜK SAĞKALIMLA İLİŞKİLİ</a:t>
            </a:r>
          </a:p>
        </p:txBody>
      </p:sp>
    </p:spTree>
    <p:extLst>
      <p:ext uri="{BB962C8B-B14F-4D97-AF65-F5344CB8AC3E}">
        <p14:creationId xmlns:p14="http://schemas.microsoft.com/office/powerpoint/2010/main" val="5686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97BD730-8E23-452B-B996-48017DA6C487}"/>
              </a:ext>
            </a:extLst>
          </p:cNvPr>
          <p:cNvPicPr>
            <a:picLocks noChangeAspect="1"/>
          </p:cNvPicPr>
          <p:nvPr/>
        </p:nvPicPr>
        <p:blipFill>
          <a:blip r:embed="rId2"/>
          <a:stretch>
            <a:fillRect/>
          </a:stretch>
        </p:blipFill>
        <p:spPr>
          <a:xfrm>
            <a:off x="179513" y="213772"/>
            <a:ext cx="4248471" cy="693628"/>
          </a:xfrm>
          <a:prstGeom prst="rect">
            <a:avLst/>
          </a:prstGeom>
          <a:ln>
            <a:solidFill>
              <a:schemeClr val="accent1"/>
            </a:solidFill>
          </a:ln>
          <a:effectLst>
            <a:outerShdw blurRad="50800" dist="38100" dir="5400000" algn="t" rotWithShape="0">
              <a:prstClr val="black">
                <a:alpha val="40000"/>
              </a:prstClr>
            </a:outerShdw>
          </a:effectLst>
        </p:spPr>
      </p:pic>
      <p:pic>
        <p:nvPicPr>
          <p:cNvPr id="4098" name="Picture 2"/>
          <p:cNvPicPr>
            <a:picLocks noChangeAspect="1" noChangeArrowheads="1"/>
          </p:cNvPicPr>
          <p:nvPr/>
        </p:nvPicPr>
        <p:blipFill>
          <a:blip r:embed="rId3"/>
          <a:srcRect/>
          <a:stretch>
            <a:fillRect/>
          </a:stretch>
        </p:blipFill>
        <p:spPr bwMode="auto">
          <a:xfrm>
            <a:off x="69133" y="1153621"/>
            <a:ext cx="7170120" cy="3872141"/>
          </a:xfrm>
          <a:prstGeom prst="rect">
            <a:avLst/>
          </a:prstGeom>
          <a:noFill/>
          <a:ln w="9525">
            <a:noFill/>
            <a:miter lim="800000"/>
            <a:headEnd/>
            <a:tailEnd/>
          </a:ln>
          <a:effectLst/>
        </p:spPr>
      </p:pic>
      <p:sp>
        <p:nvSpPr>
          <p:cNvPr id="10" name="2 Metin kutusu">
            <a:extLst>
              <a:ext uri="{FF2B5EF4-FFF2-40B4-BE49-F238E27FC236}">
                <a16:creationId xmlns:a16="http://schemas.microsoft.com/office/drawing/2014/main" id="{4466A31B-59ED-440D-B8C8-11E698FD81C4}"/>
              </a:ext>
            </a:extLst>
          </p:cNvPr>
          <p:cNvSpPr txBox="1"/>
          <p:nvPr/>
        </p:nvSpPr>
        <p:spPr>
          <a:xfrm>
            <a:off x="6850337" y="2278381"/>
            <a:ext cx="385960" cy="307777"/>
          </a:xfrm>
          <a:prstGeom prst="rect">
            <a:avLst/>
          </a:prstGeom>
          <a:noFill/>
        </p:spPr>
        <p:txBody>
          <a:bodyPr wrap="square" rtlCol="0">
            <a:spAutoFit/>
          </a:bodyPr>
          <a:lstStyle/>
          <a:p>
            <a:r>
              <a:rPr lang="tr-TR" sz="1400" b="1" dirty="0">
                <a:solidFill>
                  <a:srgbClr val="FF0000"/>
                </a:solidFill>
              </a:rPr>
              <a:t>*</a:t>
            </a:r>
          </a:p>
        </p:txBody>
      </p:sp>
      <p:sp>
        <p:nvSpPr>
          <p:cNvPr id="11" name="Metin kutusu 10">
            <a:extLst>
              <a:ext uri="{FF2B5EF4-FFF2-40B4-BE49-F238E27FC236}">
                <a16:creationId xmlns:a16="http://schemas.microsoft.com/office/drawing/2014/main" id="{02E1780E-5AA4-43C0-B816-B57CB1B7FB44}"/>
              </a:ext>
            </a:extLst>
          </p:cNvPr>
          <p:cNvSpPr txBox="1"/>
          <p:nvPr/>
        </p:nvSpPr>
        <p:spPr>
          <a:xfrm>
            <a:off x="82836" y="907400"/>
            <a:ext cx="1592103" cy="246221"/>
          </a:xfrm>
          <a:prstGeom prst="rect">
            <a:avLst/>
          </a:prstGeom>
          <a:noFill/>
        </p:spPr>
        <p:txBody>
          <a:bodyPr wrap="none" rtlCol="0">
            <a:spAutoFit/>
          </a:bodyPr>
          <a:lstStyle/>
          <a:p>
            <a:r>
              <a:rPr lang="tr-TR" sz="1000" dirty="0"/>
              <a:t>J </a:t>
            </a:r>
            <a:r>
              <a:rPr lang="tr-TR" sz="1000" dirty="0" err="1"/>
              <a:t>Clin</a:t>
            </a:r>
            <a:r>
              <a:rPr lang="tr-TR" sz="1000" dirty="0"/>
              <a:t> </a:t>
            </a:r>
            <a:r>
              <a:rPr lang="tr-TR" sz="1000" dirty="0" err="1"/>
              <a:t>Oncol</a:t>
            </a:r>
            <a:r>
              <a:rPr lang="tr-TR" sz="1000" dirty="0"/>
              <a:t> 2023; 41: 3534</a:t>
            </a:r>
          </a:p>
        </p:txBody>
      </p:sp>
      <p:sp>
        <p:nvSpPr>
          <p:cNvPr id="12" name="Metin kutusu 11">
            <a:extLst>
              <a:ext uri="{FF2B5EF4-FFF2-40B4-BE49-F238E27FC236}">
                <a16:creationId xmlns:a16="http://schemas.microsoft.com/office/drawing/2014/main" id="{9E3D534C-ACE9-4895-94C2-2003296E36BD}"/>
              </a:ext>
            </a:extLst>
          </p:cNvPr>
          <p:cNvSpPr txBox="1"/>
          <p:nvPr/>
        </p:nvSpPr>
        <p:spPr>
          <a:xfrm>
            <a:off x="69132" y="5157192"/>
            <a:ext cx="9074867" cy="1384995"/>
          </a:xfrm>
          <a:prstGeom prst="rect">
            <a:avLst/>
          </a:prstGeom>
          <a:noFill/>
        </p:spPr>
        <p:txBody>
          <a:bodyPr wrap="square" rtlCol="0">
            <a:spAutoFit/>
          </a:bodyPr>
          <a:lstStyle/>
          <a:p>
            <a:r>
              <a:rPr lang="tr-TR" sz="1200" b="1" dirty="0">
                <a:solidFill>
                  <a:srgbClr val="FF0000"/>
                </a:solidFill>
              </a:rPr>
              <a:t>MAGIC-PV ÇALIŞMASI: ORTANCA 4,8 YILLIK İZLEMDE RUKSOLİTİNİB MEVCUT EN İYİ TEDAVİYE GÖRE DAHA YÜKSEK HEMATOLOJİK TAM YANIT, SEMPTOM YANITI ve OLAYSIZ SAĞKALIM (TROMBOZ, KANAMA, TRANSFORMASYON veya ÖLÜM) SAĞLAMIŞTIR. OLAYSIZ SAĞKALIM AVANTAJI SAĞLAYAN BAŞLICA FAYDA TROMBOZ OLAYLARININ AZALMASIDIR. </a:t>
            </a:r>
          </a:p>
          <a:p>
            <a:endParaRPr lang="tr-TR" sz="1200" b="1" dirty="0">
              <a:solidFill>
                <a:srgbClr val="FF0000"/>
              </a:solidFill>
            </a:endParaRPr>
          </a:p>
          <a:p>
            <a:r>
              <a:rPr lang="tr-TR" sz="1200" b="1" dirty="0">
                <a:solidFill>
                  <a:srgbClr val="FF0000"/>
                </a:solidFill>
              </a:rPr>
              <a:t>BU ÇALIŞMADA EVVELKİ BAZI PV ÇALIŞMALARINDAN FARKLI OLARAK HEMATOLOJİK TAM REMİSYONUN OLAYSIZ SAĞKALIMLA İLİŞKİLİ OLDUĞU ve AYRICA JAK2 VF VAF DÜZEYİNDE &gt;%50 AZALMANIN (MOLEKÜLER YANIT OLARAK TANIMLAMIŞLARDIR) PROGRESYONSUZ SAĞKALIM (TRANSFORMASYON veya ÖLÜM) AVANTAJI GETİRDİĞİ BELİRLENMİŞTİR.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hekimpostasi.org.tr/wp-content/uploads/2014/10/hacettepe-t%C4%B1p.jpg"/>
          <p:cNvPicPr>
            <a:picLocks noChangeAspect="1" noChangeArrowheads="1"/>
          </p:cNvPicPr>
          <p:nvPr/>
        </p:nvPicPr>
        <p:blipFill>
          <a:blip r:embed="rId2"/>
          <a:srcRect/>
          <a:stretch>
            <a:fillRect/>
          </a:stretch>
        </p:blipFill>
        <p:spPr bwMode="auto">
          <a:xfrm>
            <a:off x="-757238" y="-458788"/>
            <a:ext cx="12149138" cy="840263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107588" y="482419"/>
            <a:ext cx="8965005" cy="5589787"/>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3714744" y="6174819"/>
            <a:ext cx="5312734" cy="611768"/>
          </a:xfrm>
          <a:prstGeom prst="rect">
            <a:avLst/>
          </a:prstGeom>
          <a:noFill/>
          <a:ln w="3175">
            <a:solidFill>
              <a:schemeClr val="tx1"/>
            </a:solidFill>
            <a:miter lim="800000"/>
            <a:headEnd/>
            <a:tailEnd/>
          </a:ln>
          <a:effectLst/>
        </p:spPr>
      </p:pic>
      <p:sp>
        <p:nvSpPr>
          <p:cNvPr id="8" name="7 Metin kutusu"/>
          <p:cNvSpPr txBox="1"/>
          <p:nvPr/>
        </p:nvSpPr>
        <p:spPr>
          <a:xfrm>
            <a:off x="66406" y="28494"/>
            <a:ext cx="6713505" cy="400110"/>
          </a:xfrm>
          <a:prstGeom prst="rect">
            <a:avLst/>
          </a:prstGeom>
          <a:noFill/>
        </p:spPr>
        <p:txBody>
          <a:bodyPr wrap="none" rtlCol="0">
            <a:spAutoFit/>
          </a:bodyPr>
          <a:lstStyle/>
          <a:p>
            <a:r>
              <a:rPr lang="tr-TR" sz="2000" b="1" dirty="0"/>
              <a:t>POLİSTEMİA VERA: İNSİDANS ve BAŞVURUDAKİ KLİNİK TABLO</a:t>
            </a:r>
          </a:p>
        </p:txBody>
      </p:sp>
      <p:sp>
        <p:nvSpPr>
          <p:cNvPr id="6" name="5 5-Nokta Yıldız"/>
          <p:cNvSpPr/>
          <p:nvPr/>
        </p:nvSpPr>
        <p:spPr>
          <a:xfrm>
            <a:off x="4929190" y="3214686"/>
            <a:ext cx="142876" cy="142876"/>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5-Nokta Yıldız"/>
          <p:cNvSpPr/>
          <p:nvPr/>
        </p:nvSpPr>
        <p:spPr>
          <a:xfrm>
            <a:off x="4214810" y="3357562"/>
            <a:ext cx="142876" cy="142876"/>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5-Nokta Yıldız"/>
          <p:cNvSpPr/>
          <p:nvPr/>
        </p:nvSpPr>
        <p:spPr>
          <a:xfrm>
            <a:off x="5000628" y="3500438"/>
            <a:ext cx="142876" cy="142876"/>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7053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srcRect/>
          <a:stretch>
            <a:fillRect/>
          </a:stretch>
        </p:blipFill>
        <p:spPr bwMode="auto">
          <a:xfrm>
            <a:off x="5905500" y="571500"/>
            <a:ext cx="3238500" cy="4800600"/>
          </a:xfrm>
          <a:prstGeom prst="rect">
            <a:avLst/>
          </a:prstGeom>
          <a:noFill/>
          <a:ln w="9525">
            <a:noFill/>
            <a:miter lim="800000"/>
            <a:headEnd/>
            <a:tailEnd/>
          </a:ln>
        </p:spPr>
      </p:pic>
      <p:sp>
        <p:nvSpPr>
          <p:cNvPr id="6147" name="Rectangle 89"/>
          <p:cNvSpPr>
            <a:spLocks noChangeArrowheads="1"/>
          </p:cNvSpPr>
          <p:nvPr/>
        </p:nvSpPr>
        <p:spPr bwMode="auto">
          <a:xfrm>
            <a:off x="5638800" y="5048250"/>
            <a:ext cx="2514600" cy="304800"/>
          </a:xfrm>
          <a:prstGeom prst="rect">
            <a:avLst/>
          </a:prstGeom>
          <a:solidFill>
            <a:schemeClr val="bg1"/>
          </a:solidFill>
          <a:ln w="9525">
            <a:noFill/>
            <a:miter lim="800000"/>
            <a:headEnd/>
            <a:tailEnd/>
          </a:ln>
        </p:spPr>
        <p:txBody>
          <a:bodyPr wrap="none" anchor="ctr"/>
          <a:lstStyle/>
          <a:p>
            <a:endParaRPr lang="tr-TR"/>
          </a:p>
        </p:txBody>
      </p:sp>
      <p:pic>
        <p:nvPicPr>
          <p:cNvPr id="6148" name="Picture 7"/>
          <p:cNvPicPr>
            <a:picLocks noChangeAspect="1" noChangeArrowheads="1"/>
          </p:cNvPicPr>
          <p:nvPr/>
        </p:nvPicPr>
        <p:blipFill>
          <a:blip r:embed="rId3"/>
          <a:srcRect/>
          <a:stretch>
            <a:fillRect/>
          </a:stretch>
        </p:blipFill>
        <p:spPr bwMode="auto">
          <a:xfrm>
            <a:off x="28575" y="142875"/>
            <a:ext cx="5900738" cy="5214938"/>
          </a:xfrm>
          <a:prstGeom prst="rect">
            <a:avLst/>
          </a:prstGeom>
          <a:noFill/>
          <a:ln w="9525">
            <a:noFill/>
            <a:miter lim="800000"/>
            <a:headEnd/>
            <a:tailEnd/>
          </a:ln>
        </p:spPr>
      </p:pic>
      <p:sp>
        <p:nvSpPr>
          <p:cNvPr id="5" name="4 Dikdörtgen"/>
          <p:cNvSpPr/>
          <p:nvPr/>
        </p:nvSpPr>
        <p:spPr>
          <a:xfrm>
            <a:off x="8001000" y="5072063"/>
            <a:ext cx="428625" cy="50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Rectangle 5"/>
          <p:cNvSpPr/>
          <p:nvPr/>
        </p:nvSpPr>
        <p:spPr>
          <a:xfrm>
            <a:off x="2286000" y="4214813"/>
            <a:ext cx="214312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1400" dirty="0">
                <a:solidFill>
                  <a:schemeClr val="tx1"/>
                </a:solidFill>
                <a:latin typeface="Times New Roman" pitchFamily="18" charset="0"/>
                <a:cs typeface="Times New Roman" pitchFamily="18" charset="0"/>
              </a:rPr>
              <a:t>Genetik analizler</a:t>
            </a:r>
          </a:p>
        </p:txBody>
      </p:sp>
      <p:sp>
        <p:nvSpPr>
          <p:cNvPr id="7" name="TextBox 9"/>
          <p:cNvSpPr txBox="1">
            <a:spLocks noChangeArrowheads="1"/>
          </p:cNvSpPr>
          <p:nvPr/>
        </p:nvSpPr>
        <p:spPr bwMode="auto">
          <a:xfrm>
            <a:off x="285750" y="6000750"/>
            <a:ext cx="7429500" cy="738188"/>
          </a:xfrm>
          <a:prstGeom prst="rect">
            <a:avLst/>
          </a:prstGeom>
          <a:noFill/>
          <a:ln w="9525">
            <a:noFill/>
            <a:miter lim="800000"/>
            <a:headEnd/>
            <a:tailEnd/>
          </a:ln>
        </p:spPr>
        <p:txBody>
          <a:bodyPr>
            <a:spAutoFit/>
          </a:bodyPr>
          <a:lstStyle/>
          <a:p>
            <a:pPr>
              <a:defRPr/>
            </a:pPr>
            <a:r>
              <a:rPr lang="tr-TR" sz="1400" dirty="0">
                <a:solidFill>
                  <a:srgbClr val="FF0000"/>
                </a:solidFill>
              </a:rPr>
              <a:t>Günümüzde </a:t>
            </a:r>
            <a:r>
              <a:rPr lang="tr-TR" sz="1400" dirty="0" err="1">
                <a:solidFill>
                  <a:srgbClr val="FF0000"/>
                </a:solidFill>
              </a:rPr>
              <a:t>polistemiye</a:t>
            </a:r>
            <a:r>
              <a:rPr lang="tr-TR" sz="1400" dirty="0">
                <a:solidFill>
                  <a:srgbClr val="FF0000"/>
                </a:solidFill>
              </a:rPr>
              <a:t> yaklaşımda en önemli 2 zorluk: </a:t>
            </a:r>
          </a:p>
          <a:p>
            <a:pPr marL="342900" indent="-342900">
              <a:buFontTx/>
              <a:buAutoNum type="arabicParenR"/>
              <a:defRPr/>
            </a:pPr>
            <a:r>
              <a:rPr lang="tr-TR" sz="1400" dirty="0">
                <a:solidFill>
                  <a:srgbClr val="FF0000"/>
                </a:solidFill>
              </a:rPr>
              <a:t>Bir majör kriter olan ilik patolojisinin değerlendirilmesi ile ilgili sorunlar, </a:t>
            </a:r>
          </a:p>
          <a:p>
            <a:pPr marL="342900" indent="-342900">
              <a:buFontTx/>
              <a:buAutoNum type="arabicParenR"/>
              <a:defRPr/>
            </a:pPr>
            <a:r>
              <a:rPr lang="tr-TR" sz="1400" dirty="0" err="1">
                <a:solidFill>
                  <a:srgbClr val="FF0000"/>
                </a:solidFill>
              </a:rPr>
              <a:t>Sekonder</a:t>
            </a:r>
            <a:r>
              <a:rPr lang="tr-TR" sz="1400" dirty="0">
                <a:solidFill>
                  <a:srgbClr val="FF0000"/>
                </a:solidFill>
              </a:rPr>
              <a:t> </a:t>
            </a:r>
            <a:r>
              <a:rPr lang="tr-TR" sz="1400" dirty="0" err="1">
                <a:solidFill>
                  <a:srgbClr val="FF0000"/>
                </a:solidFill>
              </a:rPr>
              <a:t>polistemi</a:t>
            </a:r>
            <a:r>
              <a:rPr lang="tr-TR" sz="1400" dirty="0">
                <a:solidFill>
                  <a:srgbClr val="FF0000"/>
                </a:solidFill>
              </a:rPr>
              <a:t> ayırıcı tanısında total eritrosit kitle ölçümü olmaması</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srcRect/>
          <a:stretch>
            <a:fillRect/>
          </a:stretch>
        </p:blipFill>
        <p:spPr bwMode="auto">
          <a:xfrm>
            <a:off x="214313" y="1000125"/>
            <a:ext cx="7215187" cy="3343275"/>
          </a:xfrm>
          <a:prstGeom prst="rect">
            <a:avLst/>
          </a:prstGeom>
          <a:noFill/>
          <a:ln w="9525">
            <a:noFill/>
            <a:miter lim="800000"/>
            <a:headEnd/>
            <a:tailEnd/>
          </a:ln>
        </p:spPr>
      </p:pic>
      <p:pic>
        <p:nvPicPr>
          <p:cNvPr id="1029" name="Picture 5"/>
          <p:cNvPicPr>
            <a:picLocks noChangeAspect="1" noChangeArrowheads="1"/>
          </p:cNvPicPr>
          <p:nvPr/>
        </p:nvPicPr>
        <p:blipFill>
          <a:blip r:embed="rId3"/>
          <a:srcRect/>
          <a:stretch>
            <a:fillRect/>
          </a:stretch>
        </p:blipFill>
        <p:spPr bwMode="auto">
          <a:xfrm>
            <a:off x="71438" y="79375"/>
            <a:ext cx="4143375" cy="777875"/>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4"/>
          <a:srcRect/>
          <a:stretch>
            <a:fillRect/>
          </a:stretch>
        </p:blipFill>
        <p:spPr bwMode="auto">
          <a:xfrm>
            <a:off x="3241675" y="4467225"/>
            <a:ext cx="2733675" cy="1033463"/>
          </a:xfrm>
          <a:prstGeom prst="rect">
            <a:avLst/>
          </a:prstGeom>
          <a:noFill/>
          <a:ln w="3175">
            <a:solidFill>
              <a:schemeClr val="tx2">
                <a:lumMod val="40000"/>
                <a:lumOff val="60000"/>
              </a:schemeClr>
            </a:solidFill>
            <a:miter lim="800000"/>
            <a:headEnd/>
            <a:tailEnd/>
          </a:ln>
          <a:effectLst/>
        </p:spPr>
      </p:pic>
      <p:pic>
        <p:nvPicPr>
          <p:cNvPr id="2" name="Picture 3"/>
          <p:cNvPicPr>
            <a:picLocks noChangeAspect="1" noChangeArrowheads="1"/>
          </p:cNvPicPr>
          <p:nvPr/>
        </p:nvPicPr>
        <p:blipFill>
          <a:blip r:embed="rId5"/>
          <a:srcRect/>
          <a:stretch>
            <a:fillRect/>
          </a:stretch>
        </p:blipFill>
        <p:spPr bwMode="auto">
          <a:xfrm>
            <a:off x="3179763" y="5619750"/>
            <a:ext cx="2762250" cy="1062038"/>
          </a:xfrm>
          <a:prstGeom prst="rect">
            <a:avLst/>
          </a:prstGeom>
          <a:noFill/>
          <a:ln w="3175">
            <a:solidFill>
              <a:schemeClr val="tx2">
                <a:lumMod val="40000"/>
                <a:lumOff val="60000"/>
              </a:schemeClr>
            </a:solid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6196013" y="4416425"/>
            <a:ext cx="2609850" cy="941388"/>
          </a:xfrm>
          <a:prstGeom prst="rect">
            <a:avLst/>
          </a:prstGeom>
          <a:noFill/>
          <a:ln w="3175">
            <a:solidFill>
              <a:schemeClr val="tx2">
                <a:lumMod val="40000"/>
                <a:lumOff val="60000"/>
              </a:schemeClr>
            </a:solidFill>
            <a:miter lim="800000"/>
            <a:headEnd/>
            <a:tailEnd/>
          </a:ln>
          <a:effectLst/>
        </p:spPr>
      </p:pic>
      <p:pic>
        <p:nvPicPr>
          <p:cNvPr id="3" name="Picture 5"/>
          <p:cNvPicPr>
            <a:picLocks noChangeAspect="1" noChangeArrowheads="1"/>
          </p:cNvPicPr>
          <p:nvPr/>
        </p:nvPicPr>
        <p:blipFill>
          <a:blip r:embed="rId7"/>
          <a:srcRect/>
          <a:stretch>
            <a:fillRect/>
          </a:stretch>
        </p:blipFill>
        <p:spPr bwMode="auto">
          <a:xfrm>
            <a:off x="6170613" y="5514975"/>
            <a:ext cx="2759075" cy="1200150"/>
          </a:xfrm>
          <a:prstGeom prst="rect">
            <a:avLst/>
          </a:prstGeom>
          <a:noFill/>
          <a:ln w="3175">
            <a:solidFill>
              <a:schemeClr val="tx2">
                <a:lumMod val="40000"/>
                <a:lumOff val="60000"/>
              </a:schemeClr>
            </a:solidFill>
            <a:miter lim="800000"/>
            <a:headEnd/>
            <a:tailEnd/>
          </a:ln>
          <a:effectLst/>
        </p:spPr>
      </p:pic>
      <p:sp>
        <p:nvSpPr>
          <p:cNvPr id="7176" name="7 Metin kutusu"/>
          <p:cNvSpPr txBox="1">
            <a:spLocks noChangeArrowheads="1"/>
          </p:cNvSpPr>
          <p:nvPr/>
        </p:nvSpPr>
        <p:spPr bwMode="auto">
          <a:xfrm>
            <a:off x="142875" y="5000625"/>
            <a:ext cx="2500313" cy="1200150"/>
          </a:xfrm>
          <a:prstGeom prst="rect">
            <a:avLst/>
          </a:prstGeom>
          <a:noFill/>
          <a:ln w="9525">
            <a:noFill/>
            <a:miter lim="800000"/>
            <a:headEnd/>
            <a:tailEnd/>
          </a:ln>
        </p:spPr>
        <p:txBody>
          <a:bodyPr>
            <a:spAutoFit/>
          </a:bodyPr>
          <a:lstStyle/>
          <a:p>
            <a:pPr algn="r"/>
            <a:r>
              <a:rPr lang="tr-TR" b="1">
                <a:solidFill>
                  <a:srgbClr val="FF0000"/>
                </a:solidFill>
              </a:rPr>
              <a:t>ARALIK 2021 İTİBARİYLE OMIM SINIFLAMASINDA EK ALT GRUPLAR</a:t>
            </a:r>
          </a:p>
        </p:txBody>
      </p:sp>
      <p:sp>
        <p:nvSpPr>
          <p:cNvPr id="9" name="8 Sağ Ok"/>
          <p:cNvSpPr/>
          <p:nvPr/>
        </p:nvSpPr>
        <p:spPr>
          <a:xfrm>
            <a:off x="2714625" y="5429250"/>
            <a:ext cx="428625" cy="21431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9 Sağ Ayraç"/>
          <p:cNvSpPr/>
          <p:nvPr/>
        </p:nvSpPr>
        <p:spPr>
          <a:xfrm>
            <a:off x="7429500" y="2214563"/>
            <a:ext cx="214313" cy="142875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7179" name="7 Metin kutusu"/>
          <p:cNvSpPr txBox="1">
            <a:spLocks noChangeArrowheads="1"/>
          </p:cNvSpPr>
          <p:nvPr/>
        </p:nvSpPr>
        <p:spPr bwMode="auto">
          <a:xfrm>
            <a:off x="7715250" y="2690813"/>
            <a:ext cx="1357313" cy="523875"/>
          </a:xfrm>
          <a:prstGeom prst="rect">
            <a:avLst/>
          </a:prstGeom>
          <a:noFill/>
          <a:ln w="9525">
            <a:noFill/>
            <a:miter lim="800000"/>
            <a:headEnd/>
            <a:tailEnd/>
          </a:ln>
        </p:spPr>
        <p:txBody>
          <a:bodyPr>
            <a:spAutoFit/>
          </a:bodyPr>
          <a:lstStyle/>
          <a:p>
            <a:r>
              <a:rPr lang="tr-TR" sz="1400" b="1">
                <a:solidFill>
                  <a:srgbClr val="FF0000"/>
                </a:solidFill>
              </a:rPr>
              <a:t>HIF YOLAĞI ile İLGİLİ</a:t>
            </a:r>
          </a:p>
        </p:txBody>
      </p:sp>
      <p:sp>
        <p:nvSpPr>
          <p:cNvPr id="7180" name="7 Metin kutusu"/>
          <p:cNvSpPr txBox="1">
            <a:spLocks noChangeArrowheads="1"/>
          </p:cNvSpPr>
          <p:nvPr/>
        </p:nvSpPr>
        <p:spPr bwMode="auto">
          <a:xfrm>
            <a:off x="7500938" y="3786188"/>
            <a:ext cx="1357312" cy="276225"/>
          </a:xfrm>
          <a:prstGeom prst="rect">
            <a:avLst/>
          </a:prstGeom>
          <a:noFill/>
          <a:ln w="9525">
            <a:noFill/>
            <a:miter lim="800000"/>
            <a:headEnd/>
            <a:tailEnd/>
          </a:ln>
        </p:spPr>
        <p:txBody>
          <a:bodyPr>
            <a:spAutoFit/>
          </a:bodyPr>
          <a:lstStyle/>
          <a:p>
            <a:r>
              <a:rPr lang="tr-TR" sz="1200" b="1">
                <a:solidFill>
                  <a:srgbClr val="FF0000"/>
                </a:solidFill>
              </a:rPr>
              <a:t>HEMOGLOBİN</a:t>
            </a:r>
          </a:p>
        </p:txBody>
      </p:sp>
      <p:sp>
        <p:nvSpPr>
          <p:cNvPr id="7181" name="7 Metin kutusu"/>
          <p:cNvSpPr txBox="1">
            <a:spLocks noChangeArrowheads="1"/>
          </p:cNvSpPr>
          <p:nvPr/>
        </p:nvSpPr>
        <p:spPr bwMode="auto">
          <a:xfrm>
            <a:off x="7653338" y="1714500"/>
            <a:ext cx="1357312" cy="461963"/>
          </a:xfrm>
          <a:prstGeom prst="rect">
            <a:avLst/>
          </a:prstGeom>
          <a:noFill/>
          <a:ln w="9525">
            <a:noFill/>
            <a:miter lim="800000"/>
            <a:headEnd/>
            <a:tailEnd/>
          </a:ln>
        </p:spPr>
        <p:txBody>
          <a:bodyPr>
            <a:spAutoFit/>
          </a:bodyPr>
          <a:lstStyle/>
          <a:p>
            <a:r>
              <a:rPr lang="tr-TR" sz="1200" b="1">
                <a:solidFill>
                  <a:srgbClr val="FF0000"/>
                </a:solidFill>
              </a:rPr>
              <a:t>EPO RESEPTÖR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285750" y="2316163"/>
            <a:ext cx="4786313" cy="1108075"/>
          </a:xfrm>
          <a:prstGeom prst="rect">
            <a:avLst/>
          </a:prstGeom>
          <a:noFill/>
          <a:ln>
            <a:solidFill>
              <a:schemeClr val="accent1">
                <a:lumMod val="90000"/>
              </a:schemeClr>
            </a:solidFill>
          </a:ln>
        </p:spPr>
        <p:txBody>
          <a:bodyPr>
            <a:spAutoFit/>
          </a:bodyPr>
          <a:lstStyle/>
          <a:p>
            <a:pPr>
              <a:defRPr/>
            </a:pPr>
            <a:r>
              <a:rPr lang="tr-TR" sz="1100" b="1" u="sng" dirty="0" err="1">
                <a:solidFill>
                  <a:srgbClr val="FF0000"/>
                </a:solidFill>
                <a:latin typeface="Calibri" pitchFamily="34" charset="0"/>
                <a:cs typeface="Calibri" pitchFamily="34" charset="0"/>
              </a:rPr>
              <a:t>Epo</a:t>
            </a:r>
            <a:r>
              <a:rPr lang="tr-TR" sz="1100" b="1" u="sng" dirty="0">
                <a:solidFill>
                  <a:srgbClr val="FF0000"/>
                </a:solidFill>
                <a:latin typeface="Calibri" pitchFamily="34" charset="0"/>
                <a:cs typeface="Calibri" pitchFamily="34" charset="0"/>
              </a:rPr>
              <a:t> DÜZEYİ NORMAL veya YÜKSEKSE </a:t>
            </a:r>
            <a:r>
              <a:rPr lang="tr-TR" sz="1100" b="1" dirty="0">
                <a:latin typeface="Calibri" pitchFamily="34" charset="0"/>
                <a:cs typeface="Calibri" pitchFamily="34" charset="0"/>
              </a:rPr>
              <a:t>DOKU HİPOKSİSİ MEKANİZMASI (1-3) veya EPO DÜZEYİNDE ARTIŞA YOL AÇAN MEKANİZMA (4) DÜŞÜNÜLÜR:</a:t>
            </a:r>
          </a:p>
          <a:p>
            <a:pPr marL="342900" indent="-342900">
              <a:buFontTx/>
              <a:buAutoNum type="arabicPeriod"/>
              <a:defRPr/>
            </a:pPr>
            <a:r>
              <a:rPr lang="tr-TR" sz="1100" b="1" dirty="0">
                <a:latin typeface="Calibri" pitchFamily="34" charset="0"/>
                <a:cs typeface="Calibri" pitchFamily="34" charset="0"/>
              </a:rPr>
              <a:t>YÜKSEK O</a:t>
            </a:r>
            <a:r>
              <a:rPr lang="tr-TR" sz="1100" b="1" baseline="-25000" dirty="0">
                <a:latin typeface="Calibri" pitchFamily="34" charset="0"/>
                <a:cs typeface="Calibri" pitchFamily="34" charset="0"/>
              </a:rPr>
              <a:t>2</a:t>
            </a:r>
            <a:r>
              <a:rPr lang="tr-TR" sz="1100" b="1" dirty="0">
                <a:latin typeface="Calibri" pitchFamily="34" charset="0"/>
                <a:cs typeface="Calibri" pitchFamily="34" charset="0"/>
              </a:rPr>
              <a:t> AFİNİTELİ HEMOGLOBİN (</a:t>
            </a:r>
            <a:r>
              <a:rPr lang="tr-TR" sz="1100" b="1" u="sng" dirty="0">
                <a:solidFill>
                  <a:srgbClr val="FF0000"/>
                </a:solidFill>
                <a:latin typeface="Calibri" pitchFamily="34" charset="0"/>
                <a:cs typeface="Calibri" pitchFamily="34" charset="0"/>
              </a:rPr>
              <a:t>P50&lt;22,6 </a:t>
            </a:r>
            <a:r>
              <a:rPr lang="tr-TR" sz="1100" b="1" u="sng" dirty="0" err="1">
                <a:solidFill>
                  <a:srgbClr val="FF0000"/>
                </a:solidFill>
                <a:latin typeface="Calibri" pitchFamily="34" charset="0"/>
                <a:cs typeface="Calibri" pitchFamily="34" charset="0"/>
              </a:rPr>
              <a:t>mmHg</a:t>
            </a:r>
            <a:r>
              <a:rPr lang="tr-TR" sz="1100" b="1" u="sng" dirty="0">
                <a:solidFill>
                  <a:srgbClr val="FF0000"/>
                </a:solidFill>
                <a:latin typeface="Calibri" pitchFamily="34" charset="0"/>
                <a:cs typeface="Calibri" pitchFamily="34" charset="0"/>
              </a:rPr>
              <a:t> ise</a:t>
            </a:r>
            <a:r>
              <a:rPr lang="tr-TR" sz="1100" b="1" dirty="0">
                <a:solidFill>
                  <a:srgbClr val="FF0000"/>
                </a:solidFill>
                <a:latin typeface="Calibri" pitchFamily="34" charset="0"/>
                <a:cs typeface="Calibri" pitchFamily="34" charset="0"/>
              </a:rPr>
              <a:t> </a:t>
            </a:r>
            <a:r>
              <a:rPr lang="tr-TR" sz="1100" b="1" dirty="0">
                <a:latin typeface="Calibri" pitchFamily="34" charset="0"/>
                <a:cs typeface="Calibri" pitchFamily="34" charset="0"/>
              </a:rPr>
              <a:t>DÜŞÜNÜLÜR) </a:t>
            </a:r>
          </a:p>
          <a:p>
            <a:pPr marL="342900" indent="-342900">
              <a:buFontTx/>
              <a:buAutoNum type="arabicPeriod"/>
              <a:defRPr/>
            </a:pPr>
            <a:r>
              <a:rPr lang="tr-TR" sz="1100" b="1" dirty="0">
                <a:latin typeface="Calibri" pitchFamily="34" charset="0"/>
                <a:cs typeface="Calibri" pitchFamily="34" charset="0"/>
              </a:rPr>
              <a:t>BİFOSFOGLİSERAT MUTAZ EKSİKLİĞİ (</a:t>
            </a:r>
            <a:r>
              <a:rPr lang="tr-TR" sz="1100" b="1" u="sng" dirty="0">
                <a:solidFill>
                  <a:srgbClr val="FF0000"/>
                </a:solidFill>
                <a:latin typeface="Calibri" pitchFamily="34" charset="0"/>
                <a:cs typeface="Calibri" pitchFamily="34" charset="0"/>
              </a:rPr>
              <a:t>P50&lt;22,6 mmHg ise </a:t>
            </a:r>
            <a:r>
              <a:rPr lang="tr-TR" sz="1100" b="1" dirty="0">
                <a:latin typeface="Calibri" pitchFamily="34" charset="0"/>
                <a:cs typeface="Calibri" pitchFamily="34" charset="0"/>
              </a:rPr>
              <a:t>DÜŞÜNÜLÜR) </a:t>
            </a:r>
          </a:p>
          <a:p>
            <a:pPr marL="342900" indent="-342900">
              <a:buFontTx/>
              <a:buAutoNum type="arabicPeriod"/>
              <a:defRPr/>
            </a:pPr>
            <a:r>
              <a:rPr lang="tr-TR" sz="1100" b="1" dirty="0">
                <a:latin typeface="Calibri" pitchFamily="34" charset="0"/>
                <a:cs typeface="Calibri" pitchFamily="34" charset="0"/>
              </a:rPr>
              <a:t>HIF YOLAK SORUNLARI </a:t>
            </a:r>
          </a:p>
          <a:p>
            <a:pPr marL="342900" indent="-342900">
              <a:buFontTx/>
              <a:buAutoNum type="arabicPeriod"/>
              <a:defRPr/>
            </a:pPr>
            <a:r>
              <a:rPr lang="tr-TR" sz="1100" b="1" dirty="0" err="1">
                <a:latin typeface="Calibri" pitchFamily="34" charset="0"/>
                <a:cs typeface="Calibri" pitchFamily="34" charset="0"/>
              </a:rPr>
              <a:t>Epo</a:t>
            </a:r>
            <a:r>
              <a:rPr lang="tr-TR" sz="1100" b="1" dirty="0">
                <a:latin typeface="Calibri" pitchFamily="34" charset="0"/>
                <a:cs typeface="Calibri" pitchFamily="34" charset="0"/>
              </a:rPr>
              <a:t> GEN MUTASYONU</a:t>
            </a:r>
          </a:p>
        </p:txBody>
      </p:sp>
      <p:pic>
        <p:nvPicPr>
          <p:cNvPr id="1029" name="Picture 5"/>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a:off x="71406" y="71414"/>
            <a:ext cx="5381625" cy="100965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8196" name="Picture 2"/>
          <p:cNvPicPr>
            <a:picLocks noChangeAspect="1" noChangeArrowheads="1"/>
          </p:cNvPicPr>
          <p:nvPr/>
        </p:nvPicPr>
        <p:blipFill>
          <a:blip r:embed="rId3"/>
          <a:srcRect/>
          <a:stretch>
            <a:fillRect/>
          </a:stretch>
        </p:blipFill>
        <p:spPr bwMode="auto">
          <a:xfrm>
            <a:off x="2286000" y="3086100"/>
            <a:ext cx="6000750" cy="3486150"/>
          </a:xfrm>
          <a:prstGeom prst="rect">
            <a:avLst/>
          </a:prstGeom>
          <a:noFill/>
          <a:ln w="3175">
            <a:solidFill>
              <a:schemeClr val="tx1"/>
            </a:solidFill>
            <a:prstDash val="sysDot"/>
            <a:miter lim="800000"/>
            <a:headEnd/>
            <a:tailEnd/>
          </a:ln>
        </p:spPr>
      </p:pic>
      <p:sp>
        <p:nvSpPr>
          <p:cNvPr id="4" name="3 Metin kutusu"/>
          <p:cNvSpPr txBox="1"/>
          <p:nvPr/>
        </p:nvSpPr>
        <p:spPr>
          <a:xfrm>
            <a:off x="5572125" y="2384425"/>
            <a:ext cx="3286125" cy="646113"/>
          </a:xfrm>
          <a:prstGeom prst="rect">
            <a:avLst/>
          </a:prstGeom>
          <a:noFill/>
          <a:ln>
            <a:solidFill>
              <a:schemeClr val="accent1">
                <a:lumMod val="90000"/>
              </a:schemeClr>
            </a:solidFill>
          </a:ln>
        </p:spPr>
        <p:txBody>
          <a:bodyPr>
            <a:spAutoFit/>
          </a:bodyPr>
          <a:lstStyle/>
          <a:p>
            <a:pPr algn="r">
              <a:defRPr/>
            </a:pPr>
            <a:r>
              <a:rPr lang="tr-TR" sz="1200" b="1" u="sng" dirty="0" err="1">
                <a:solidFill>
                  <a:srgbClr val="FF0000"/>
                </a:solidFill>
                <a:latin typeface="Calibri" pitchFamily="34" charset="0"/>
                <a:cs typeface="Calibri" pitchFamily="34" charset="0"/>
              </a:rPr>
              <a:t>Epo</a:t>
            </a:r>
            <a:r>
              <a:rPr lang="tr-TR" sz="1200" b="1" u="sng" dirty="0">
                <a:solidFill>
                  <a:srgbClr val="FF0000"/>
                </a:solidFill>
                <a:latin typeface="Calibri" pitchFamily="34" charset="0"/>
                <a:cs typeface="Calibri" pitchFamily="34" charset="0"/>
              </a:rPr>
              <a:t> DÜZEYİ DÜŞÜKSE </a:t>
            </a:r>
            <a:r>
              <a:rPr lang="tr-TR" sz="1200" b="1" dirty="0">
                <a:latin typeface="Calibri" pitchFamily="34" charset="0"/>
                <a:cs typeface="Calibri" pitchFamily="34" charset="0"/>
              </a:rPr>
              <a:t>(ARTMIŞ RESEPTÖR AKTİVASYONU ile SONUÇLANAN) </a:t>
            </a:r>
            <a:r>
              <a:rPr lang="tr-TR" sz="1200" b="1" dirty="0" err="1">
                <a:latin typeface="Calibri" pitchFamily="34" charset="0"/>
                <a:cs typeface="Calibri" pitchFamily="34" charset="0"/>
              </a:rPr>
              <a:t>Epo</a:t>
            </a:r>
            <a:r>
              <a:rPr lang="tr-TR" sz="1200" b="1" dirty="0">
                <a:latin typeface="Calibri" pitchFamily="34" charset="0"/>
                <a:cs typeface="Calibri" pitchFamily="34" charset="0"/>
              </a:rPr>
              <a:t> RESEPTÖR MUTASYONU DÜŞÜNÜLÜR.</a:t>
            </a:r>
          </a:p>
        </p:txBody>
      </p:sp>
      <p:sp>
        <p:nvSpPr>
          <p:cNvPr id="8198" name="5 Metin kutusu"/>
          <p:cNvSpPr txBox="1">
            <a:spLocks noChangeArrowheads="1"/>
          </p:cNvSpPr>
          <p:nvPr/>
        </p:nvSpPr>
        <p:spPr bwMode="auto">
          <a:xfrm>
            <a:off x="142875" y="1214438"/>
            <a:ext cx="3286125" cy="830262"/>
          </a:xfrm>
          <a:prstGeom prst="rect">
            <a:avLst/>
          </a:prstGeom>
          <a:noFill/>
          <a:ln w="9525">
            <a:noFill/>
            <a:miter lim="800000"/>
            <a:headEnd/>
            <a:tailEnd/>
          </a:ln>
        </p:spPr>
        <p:txBody>
          <a:bodyPr>
            <a:spAutoFit/>
          </a:bodyPr>
          <a:lstStyle/>
          <a:p>
            <a:pPr>
              <a:buFont typeface="Arial" charset="0"/>
              <a:buChar char="•"/>
            </a:pPr>
            <a:r>
              <a:rPr lang="tr-TR" sz="1200" b="1">
                <a:solidFill>
                  <a:srgbClr val="FF0000"/>
                </a:solidFill>
                <a:latin typeface="Calibri" pitchFamily="34" charset="0"/>
                <a:cs typeface="Calibri" pitchFamily="34" charset="0"/>
              </a:rPr>
              <a:t>ÖYKÜ</a:t>
            </a:r>
          </a:p>
          <a:p>
            <a:pPr>
              <a:buFont typeface="Arial" charset="0"/>
              <a:buChar char="•"/>
            </a:pPr>
            <a:r>
              <a:rPr lang="tr-TR" sz="1200" b="1">
                <a:solidFill>
                  <a:srgbClr val="FF0000"/>
                </a:solidFill>
                <a:latin typeface="Calibri" pitchFamily="34" charset="0"/>
                <a:cs typeface="Calibri" pitchFamily="34" charset="0"/>
              </a:rPr>
              <a:t>sEpo DÜZEYİ </a:t>
            </a:r>
          </a:p>
          <a:p>
            <a:pPr>
              <a:buFont typeface="Arial" charset="0"/>
              <a:buChar char="•"/>
            </a:pPr>
            <a:r>
              <a:rPr lang="tr-TR" sz="1200" b="1">
                <a:solidFill>
                  <a:srgbClr val="FF0000"/>
                </a:solidFill>
                <a:latin typeface="Calibri" pitchFamily="34" charset="0"/>
                <a:cs typeface="Calibri" pitchFamily="34" charset="0"/>
              </a:rPr>
              <a:t>P50 ÖLÇÜLMESİ</a:t>
            </a:r>
          </a:p>
          <a:p>
            <a:pPr>
              <a:buFont typeface="Arial" charset="0"/>
              <a:buChar char="•"/>
            </a:pPr>
            <a:r>
              <a:rPr lang="tr-TR" sz="1200" b="1">
                <a:solidFill>
                  <a:srgbClr val="FF0000"/>
                </a:solidFill>
                <a:latin typeface="Calibri" pitchFamily="34" charset="0"/>
                <a:cs typeface="Calibri" pitchFamily="34" charset="0"/>
              </a:rPr>
              <a:t>GENETİK ANALİZLER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71438" y="862013"/>
            <a:ext cx="9001125" cy="5956300"/>
          </a:xfrm>
          <a:prstGeom prst="rect">
            <a:avLst/>
          </a:prstGeom>
          <a:noFill/>
          <a:ln w="9525">
            <a:noFill/>
            <a:miter lim="800000"/>
            <a:headEnd/>
            <a:tailEnd/>
          </a:ln>
        </p:spPr>
      </p:pic>
      <p:pic>
        <p:nvPicPr>
          <p:cNvPr id="54275" name="Picture 3"/>
          <p:cNvPicPr>
            <a:picLocks noChangeAspect="1" noChangeArrowheads="1"/>
          </p:cNvPicPr>
          <p:nvPr/>
        </p:nvPicPr>
        <p:blipFill>
          <a:blip r:embed="rId3"/>
          <a:srcRect/>
          <a:stretch>
            <a:fillRect/>
          </a:stretch>
        </p:blipFill>
        <p:spPr bwMode="auto">
          <a:xfrm>
            <a:off x="142875" y="71438"/>
            <a:ext cx="5072063" cy="64293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1406" y="22789"/>
            <a:ext cx="4523940" cy="1263071"/>
          </a:xfrm>
          <a:prstGeom prst="rect">
            <a:avLst/>
          </a:prstGeom>
          <a:noFill/>
          <a:ln w="9525">
            <a:solidFill>
              <a:schemeClr val="accent1"/>
            </a:solidFill>
            <a:miter lim="800000"/>
            <a:headEnd/>
            <a:tailEnd/>
          </a:ln>
          <a:effectLst>
            <a:outerShdw blurRad="50800" dist="38100" dir="5400000" algn="t" rotWithShape="0">
              <a:prstClr val="black">
                <a:alpha val="40000"/>
              </a:prstClr>
            </a:outerShdw>
          </a:effectLst>
        </p:spPr>
      </p:pic>
      <p:pic>
        <p:nvPicPr>
          <p:cNvPr id="1028" name="Picture 4"/>
          <p:cNvPicPr>
            <a:picLocks noChangeAspect="1" noChangeArrowheads="1"/>
          </p:cNvPicPr>
          <p:nvPr/>
        </p:nvPicPr>
        <p:blipFill>
          <a:blip r:embed="rId3"/>
          <a:srcRect/>
          <a:stretch>
            <a:fillRect/>
          </a:stretch>
        </p:blipFill>
        <p:spPr bwMode="auto">
          <a:xfrm>
            <a:off x="4393265" y="1000109"/>
            <a:ext cx="4607891" cy="5572163"/>
          </a:xfrm>
          <a:prstGeom prst="rect">
            <a:avLst/>
          </a:prstGeom>
          <a:noFill/>
          <a:ln w="9525">
            <a:noFill/>
            <a:miter lim="800000"/>
            <a:headEnd/>
            <a:tailEnd/>
          </a:ln>
          <a:effectLst/>
        </p:spPr>
      </p:pic>
      <p:sp>
        <p:nvSpPr>
          <p:cNvPr id="7" name="6 Metin kutusu"/>
          <p:cNvSpPr txBox="1"/>
          <p:nvPr/>
        </p:nvSpPr>
        <p:spPr>
          <a:xfrm>
            <a:off x="71407" y="1500174"/>
            <a:ext cx="4286279" cy="1323439"/>
          </a:xfrm>
          <a:prstGeom prst="rect">
            <a:avLst/>
          </a:prstGeom>
          <a:noFill/>
        </p:spPr>
        <p:txBody>
          <a:bodyPr wrap="square" rtlCol="0">
            <a:spAutoFit/>
          </a:bodyPr>
          <a:lstStyle/>
          <a:p>
            <a:r>
              <a:rPr lang="tr-TR" sz="1600" b="1" dirty="0">
                <a:solidFill>
                  <a:srgbClr val="FF0000"/>
                </a:solidFill>
              </a:rPr>
              <a:t>“</a:t>
            </a:r>
            <a:r>
              <a:rPr lang="tr-TR" sz="1600" b="1" dirty="0" err="1">
                <a:solidFill>
                  <a:srgbClr val="FF0000"/>
                </a:solidFill>
              </a:rPr>
              <a:t>Polisitemi</a:t>
            </a:r>
            <a:r>
              <a:rPr lang="tr-TR" sz="1600" b="1" dirty="0">
                <a:solidFill>
                  <a:srgbClr val="FF0000"/>
                </a:solidFill>
              </a:rPr>
              <a:t> </a:t>
            </a:r>
            <a:r>
              <a:rPr lang="tr-TR" sz="1600" b="1" dirty="0" err="1">
                <a:solidFill>
                  <a:srgbClr val="FF0000"/>
                </a:solidFill>
              </a:rPr>
              <a:t>veralı</a:t>
            </a:r>
            <a:r>
              <a:rPr lang="tr-TR" sz="1600" b="1" dirty="0">
                <a:solidFill>
                  <a:srgbClr val="FF0000"/>
                </a:solidFill>
              </a:rPr>
              <a:t> hastalarda </a:t>
            </a:r>
            <a:r>
              <a:rPr lang="tr-TR" sz="1600" b="1" dirty="0" err="1">
                <a:solidFill>
                  <a:srgbClr val="FF0000"/>
                </a:solidFill>
              </a:rPr>
              <a:t>hematokrit</a:t>
            </a:r>
            <a:r>
              <a:rPr lang="tr-TR" sz="1600" b="1" dirty="0">
                <a:solidFill>
                  <a:srgbClr val="FF0000"/>
                </a:solidFill>
              </a:rPr>
              <a:t> hedefi </a:t>
            </a:r>
          </a:p>
          <a:p>
            <a:r>
              <a:rPr lang="tr-TR" sz="1600" b="1" dirty="0">
                <a:solidFill>
                  <a:srgbClr val="FF0000"/>
                </a:solidFill>
              </a:rPr>
              <a:t>&lt; %45 olanlar </a:t>
            </a:r>
            <a:r>
              <a:rPr lang="tr-TR" sz="1600" b="1" dirty="0" err="1">
                <a:solidFill>
                  <a:srgbClr val="FF0000"/>
                </a:solidFill>
              </a:rPr>
              <a:t>hematokrit</a:t>
            </a:r>
            <a:r>
              <a:rPr lang="tr-TR" sz="1600" b="1" dirty="0">
                <a:solidFill>
                  <a:srgbClr val="FF0000"/>
                </a:solidFill>
              </a:rPr>
              <a:t> hedefi %45 ila %50 olanlara göre önemli ölçüde daha düşük </a:t>
            </a:r>
            <a:r>
              <a:rPr lang="tr-TR" sz="1600" b="1" dirty="0" err="1">
                <a:solidFill>
                  <a:srgbClr val="FF0000"/>
                </a:solidFill>
              </a:rPr>
              <a:t>kardiyovasküler</a:t>
            </a:r>
            <a:r>
              <a:rPr lang="tr-TR" sz="1600" b="1" dirty="0">
                <a:solidFill>
                  <a:srgbClr val="FF0000"/>
                </a:solidFill>
              </a:rPr>
              <a:t> ölüm ve majör </a:t>
            </a:r>
            <a:r>
              <a:rPr lang="tr-TR" sz="1600" b="1" dirty="0" err="1">
                <a:solidFill>
                  <a:srgbClr val="FF0000"/>
                </a:solidFill>
              </a:rPr>
              <a:t>tromboz</a:t>
            </a:r>
            <a:r>
              <a:rPr lang="tr-TR" sz="1600" b="1" dirty="0">
                <a:solidFill>
                  <a:srgbClr val="FF0000"/>
                </a:solidFill>
              </a:rPr>
              <a:t> oranına sahipti.”</a:t>
            </a:r>
          </a:p>
        </p:txBody>
      </p:sp>
    </p:spTree>
    <p:extLst>
      <p:ext uri="{BB962C8B-B14F-4D97-AF65-F5344CB8AC3E}">
        <p14:creationId xmlns:p14="http://schemas.microsoft.com/office/powerpoint/2010/main" val="2858360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71406" y="71414"/>
            <a:ext cx="6603195" cy="1000108"/>
          </a:xfrm>
          <a:prstGeom prst="rect">
            <a:avLst/>
          </a:prstGeom>
          <a:noFill/>
          <a:ln w="9525">
            <a:solidFill>
              <a:schemeClr val="accent1"/>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7" name="6 Metin kutusu"/>
          <p:cNvSpPr txBox="1"/>
          <p:nvPr/>
        </p:nvSpPr>
        <p:spPr>
          <a:xfrm>
            <a:off x="142844" y="1412922"/>
            <a:ext cx="8429684" cy="3231654"/>
          </a:xfrm>
          <a:prstGeom prst="rect">
            <a:avLst/>
          </a:prstGeom>
          <a:noFill/>
        </p:spPr>
        <p:txBody>
          <a:bodyPr wrap="square" rtlCol="0">
            <a:spAutoFit/>
          </a:bodyPr>
          <a:lstStyle/>
          <a:p>
            <a:pPr>
              <a:buFont typeface="Wingdings" pitchFamily="2" charset="2"/>
              <a:buChar char="q"/>
            </a:pPr>
            <a:r>
              <a:rPr lang="tr-TR" sz="1400" b="1" dirty="0"/>
              <a:t> TAM YANIT (TY), KISMİ YANIT (KY) ve YANITSIZLIK SIRASIYLA %24, %66 ve %10. </a:t>
            </a:r>
          </a:p>
          <a:p>
            <a:pPr>
              <a:buFont typeface="Wingdings" pitchFamily="2" charset="2"/>
              <a:buChar char="q"/>
            </a:pPr>
            <a:endParaRPr lang="tr-TR" sz="1400" b="1" dirty="0">
              <a:solidFill>
                <a:srgbClr val="FF0000"/>
              </a:solidFill>
            </a:endParaRPr>
          </a:p>
          <a:p>
            <a:pPr>
              <a:buFont typeface="Wingdings" pitchFamily="2" charset="2"/>
              <a:buChar char="q"/>
            </a:pPr>
            <a:r>
              <a:rPr lang="tr-TR" sz="1400" b="1" dirty="0"/>
              <a:t> TY, KY ya da HEMATOKRİT (&lt; %45) YANITLARI (KALICI ya da ARALIKLI) DAHA İYİ SAĞKALIM veya DAHA AZ TROMBOZ VE KANAMA ile İLİŞKİLİ DEĞİLDİ!</a:t>
            </a:r>
          </a:p>
          <a:p>
            <a:pPr>
              <a:buFont typeface="Wingdings" pitchFamily="2" charset="2"/>
              <a:buChar char="q"/>
            </a:pPr>
            <a:endParaRPr lang="tr-TR" sz="1400" b="1" dirty="0">
              <a:solidFill>
                <a:srgbClr val="FF0000"/>
              </a:solidFill>
            </a:endParaRPr>
          </a:p>
          <a:p>
            <a:pPr>
              <a:buFont typeface="Wingdings" pitchFamily="2" charset="2"/>
              <a:buChar char="q"/>
            </a:pPr>
            <a:r>
              <a:rPr lang="tr-TR" sz="1400" b="1" dirty="0">
                <a:solidFill>
                  <a:srgbClr val="FF0000"/>
                </a:solidFill>
              </a:rPr>
              <a:t> KALICI LÖKOSİT YANITI </a:t>
            </a:r>
            <a:r>
              <a:rPr lang="tr-TR" sz="1200" b="1" dirty="0">
                <a:solidFill>
                  <a:srgbClr val="FF0000"/>
                </a:solidFill>
              </a:rPr>
              <a:t>(&lt; 10 BİN/mm3) </a:t>
            </a:r>
            <a:r>
              <a:rPr lang="tr-TR" sz="1400" b="1" u="sng" dirty="0">
                <a:solidFill>
                  <a:srgbClr val="FF0000"/>
                </a:solidFill>
              </a:rPr>
              <a:t>TRANSFORMASYON ve ÖLÜM RİSKLERİ </a:t>
            </a:r>
            <a:r>
              <a:rPr lang="tr-TR" sz="1400" b="1" dirty="0">
                <a:solidFill>
                  <a:srgbClr val="FF0000"/>
                </a:solidFill>
              </a:rPr>
              <a:t>AÇISINDAN ANLAMLI İYİ PROGNOSTİK ÖNEM TAŞIYORDU:</a:t>
            </a:r>
          </a:p>
          <a:p>
            <a:pPr lvl="1">
              <a:buFont typeface="Courier New" pitchFamily="49" charset="0"/>
              <a:buChar char="o"/>
            </a:pPr>
            <a:r>
              <a:rPr lang="tr-TR" sz="1200" b="1" dirty="0">
                <a:solidFill>
                  <a:srgbClr val="FF0000"/>
                </a:solidFill>
              </a:rPr>
              <a:t> LÖKOSİT YANITI OLMAMASI (&gt;10 BİN/mm3), DAHA YÜKSEK ÖLÜM RİSKİ ile İLİŞKİLENDİRİLDİ (HR, 2.7; P= .007).</a:t>
            </a:r>
          </a:p>
          <a:p>
            <a:pPr lvl="1">
              <a:buFont typeface="Courier New" pitchFamily="49" charset="0"/>
              <a:buChar char="o"/>
            </a:pPr>
            <a:r>
              <a:rPr lang="tr-TR" sz="1200" b="1" dirty="0">
                <a:solidFill>
                  <a:srgbClr val="FF0000"/>
                </a:solidFill>
              </a:rPr>
              <a:t> KALICI LÖKOSİT YANITI OLMAMASI HEMATOLOJİK TRANSFORMASYON için BİR RİSK FAKTÖRÜYDÜ (</a:t>
            </a:r>
            <a:r>
              <a:rPr lang="it-IT" sz="1200" b="1" dirty="0">
                <a:solidFill>
                  <a:srgbClr val="FF0000"/>
                </a:solidFill>
              </a:rPr>
              <a:t>HR, 3.2; P </a:t>
            </a:r>
            <a:r>
              <a:rPr lang="tr-TR" sz="1200" b="1" dirty="0">
                <a:solidFill>
                  <a:srgbClr val="FF0000"/>
                </a:solidFill>
              </a:rPr>
              <a:t>=</a:t>
            </a:r>
            <a:r>
              <a:rPr lang="it-IT" sz="1200" b="1" dirty="0">
                <a:solidFill>
                  <a:srgbClr val="FF0000"/>
                </a:solidFill>
              </a:rPr>
              <a:t> .004</a:t>
            </a:r>
            <a:r>
              <a:rPr lang="tr-TR" sz="1200" b="1" dirty="0">
                <a:solidFill>
                  <a:srgbClr val="FF0000"/>
                </a:solidFill>
              </a:rPr>
              <a:t>)</a:t>
            </a:r>
          </a:p>
          <a:p>
            <a:pPr lvl="1">
              <a:buFont typeface="Courier New" pitchFamily="49" charset="0"/>
              <a:buChar char="o"/>
            </a:pPr>
            <a:endParaRPr lang="tr-TR" sz="1200" b="1" dirty="0">
              <a:solidFill>
                <a:srgbClr val="FF0000"/>
              </a:solidFill>
            </a:endParaRPr>
          </a:p>
          <a:p>
            <a:pPr>
              <a:buFont typeface="Wingdings" pitchFamily="2" charset="2"/>
              <a:buChar char="q"/>
            </a:pPr>
            <a:r>
              <a:rPr lang="tr-TR" sz="1400" b="1" dirty="0">
                <a:solidFill>
                  <a:srgbClr val="FF0000"/>
                </a:solidFill>
              </a:rPr>
              <a:t> KALICI TROMBOSİT YANITI OLMASI (&lt;400 BİN/mm3), DAHA DÜŞÜK </a:t>
            </a:r>
            <a:r>
              <a:rPr lang="tr-TR" sz="1400" b="1" u="sng" dirty="0">
                <a:solidFill>
                  <a:srgbClr val="FF0000"/>
                </a:solidFill>
              </a:rPr>
              <a:t>TROMBOZ ve KANAMA RİSKİ</a:t>
            </a:r>
            <a:r>
              <a:rPr lang="tr-TR" sz="1400" b="1" dirty="0">
                <a:solidFill>
                  <a:srgbClr val="FF0000"/>
                </a:solidFill>
              </a:rPr>
              <a:t> İÇERİYORDU.</a:t>
            </a:r>
          </a:p>
          <a:p>
            <a:pPr>
              <a:buFont typeface="Wingdings" pitchFamily="2" charset="2"/>
              <a:buChar char="q"/>
            </a:pPr>
            <a:endParaRPr lang="tr-TR" sz="1400" b="1" dirty="0">
              <a:solidFill>
                <a:srgbClr val="FF0000"/>
              </a:solidFill>
            </a:endParaRPr>
          </a:p>
          <a:p>
            <a:pPr>
              <a:buFont typeface="Wingdings" pitchFamily="2" charset="2"/>
              <a:buChar char="q"/>
            </a:pPr>
            <a:r>
              <a:rPr lang="tr-TR" sz="1400" b="1" dirty="0"/>
              <a:t> </a:t>
            </a:r>
            <a:r>
              <a:rPr lang="en-US" sz="1400" b="1" dirty="0"/>
              <a:t>HU </a:t>
            </a:r>
            <a:r>
              <a:rPr lang="tr-TR" sz="1400" b="1" dirty="0"/>
              <a:t>DİRENCİ (HEMATOLOJİK İNTOLERANS DAHİL) DAHA YÜKSEK BİR ÖLÜM RİSKİ </a:t>
            </a:r>
            <a:r>
              <a:rPr lang="en-US" sz="1400" b="1" dirty="0"/>
              <a:t>(HR, 5.6; P &lt; .001) </a:t>
            </a:r>
            <a:r>
              <a:rPr lang="tr-TR" sz="1400" b="1" dirty="0"/>
              <a:t>ve</a:t>
            </a:r>
            <a:r>
              <a:rPr lang="en-US" sz="1400" b="1" dirty="0"/>
              <a:t> TRANSFORMA</a:t>
            </a:r>
            <a:r>
              <a:rPr lang="tr-TR" sz="1400" b="1" dirty="0"/>
              <a:t>SYON RİSKİ</a:t>
            </a:r>
            <a:r>
              <a:rPr lang="en-US" sz="1400" b="1" dirty="0"/>
              <a:t> (HR, 6.8; P &lt; .001)</a:t>
            </a:r>
            <a:r>
              <a:rPr lang="tr-TR" sz="1400" b="1" dirty="0"/>
              <a:t> ile İLİŞKİLİYDİ</a:t>
            </a:r>
            <a:r>
              <a:rPr lang="en-US" sz="1400" b="1" dirty="0"/>
              <a:t>.</a:t>
            </a:r>
            <a:endParaRPr lang="tr-TR" sz="1400" b="1" dirty="0"/>
          </a:p>
        </p:txBody>
      </p:sp>
    </p:spTree>
    <p:extLst>
      <p:ext uri="{BB962C8B-B14F-4D97-AF65-F5344CB8AC3E}">
        <p14:creationId xmlns:p14="http://schemas.microsoft.com/office/powerpoint/2010/main" val="705440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a:off x="71406" y="71414"/>
            <a:ext cx="5945449" cy="1214446"/>
          </a:xfrm>
          <a:prstGeom prst="rect">
            <a:avLst/>
          </a:prstGeom>
          <a:noFill/>
          <a:ln w="9525">
            <a:solidFill>
              <a:schemeClr val="accent1"/>
            </a:solidFill>
            <a:miter lim="800000"/>
            <a:headEnd/>
            <a:tailEnd/>
          </a:ln>
          <a:effectLst/>
        </p:spPr>
      </p:pic>
      <p:sp>
        <p:nvSpPr>
          <p:cNvPr id="6" name="5 Metin kutusu"/>
          <p:cNvSpPr txBox="1"/>
          <p:nvPr/>
        </p:nvSpPr>
        <p:spPr>
          <a:xfrm>
            <a:off x="71406" y="1418570"/>
            <a:ext cx="4000528" cy="2893100"/>
          </a:xfrm>
          <a:prstGeom prst="rect">
            <a:avLst/>
          </a:prstGeom>
          <a:noFill/>
          <a:ln>
            <a:solidFill>
              <a:schemeClr val="tx1"/>
            </a:solidFill>
          </a:ln>
        </p:spPr>
        <p:txBody>
          <a:bodyPr wrap="square" rtlCol="0">
            <a:spAutoFit/>
          </a:bodyPr>
          <a:lstStyle/>
          <a:p>
            <a:pPr>
              <a:buFont typeface="Arial" pitchFamily="34" charset="0"/>
              <a:buChar char="•"/>
            </a:pPr>
            <a:r>
              <a:rPr lang="tr-TR" sz="1400" b="1" dirty="0"/>
              <a:t>ÇOK MERKEZLİ RETROSPEKTİF ÇALIŞMA (ABD)</a:t>
            </a:r>
          </a:p>
          <a:p>
            <a:pPr>
              <a:buFont typeface="Arial" pitchFamily="34" charset="0"/>
              <a:buChar char="•"/>
            </a:pPr>
            <a:endParaRPr lang="tr-TR" sz="1400" b="1" dirty="0">
              <a:solidFill>
                <a:srgbClr val="FF0000"/>
              </a:solidFill>
            </a:endParaRPr>
          </a:p>
          <a:p>
            <a:pPr>
              <a:buFont typeface="Arial" pitchFamily="34" charset="0"/>
              <a:buChar char="•"/>
            </a:pPr>
            <a:r>
              <a:rPr lang="tr-TR" sz="1400" b="1" dirty="0"/>
              <a:t>ELN ÖLÇÜTLERİNE GÖRE </a:t>
            </a:r>
            <a:r>
              <a:rPr lang="tr-TR" sz="1400" b="1" u="sng" dirty="0"/>
              <a:t>TAM YANIT* SAĞLANMASI ile SAĞKALIM, TROMBOZ ve PROGRESYON RİSKLERİ </a:t>
            </a:r>
            <a:r>
              <a:rPr lang="tr-TR" sz="1400" b="1" dirty="0"/>
              <a:t>ARASINDAKİ İLİŞKİ</a:t>
            </a:r>
          </a:p>
          <a:p>
            <a:pPr>
              <a:buFont typeface="Arial" pitchFamily="34" charset="0"/>
              <a:buChar char="•"/>
            </a:pPr>
            <a:endParaRPr lang="tr-TR" sz="1400" b="1" dirty="0">
              <a:solidFill>
                <a:srgbClr val="FF0000"/>
              </a:solidFill>
            </a:endParaRPr>
          </a:p>
          <a:p>
            <a:pPr>
              <a:buFont typeface="Arial" pitchFamily="34" charset="0"/>
              <a:buChar char="•"/>
            </a:pPr>
            <a:r>
              <a:rPr lang="tr-TR" sz="1400" b="1" dirty="0">
                <a:solidFill>
                  <a:srgbClr val="FF0000"/>
                </a:solidFill>
              </a:rPr>
              <a:t>ELN TAM YANITI TROMBOZ RİSKİ veya SAĞKALIM ile İLİŞKİLİ DEĞİL, ANCAK PROGRESYON (MF, MDS, AML) RİSKİNDE AZALMA ile İLİŞKİLİ. </a:t>
            </a:r>
          </a:p>
          <a:p>
            <a:pPr>
              <a:buFont typeface="Arial" pitchFamily="34" charset="0"/>
              <a:buChar char="•"/>
            </a:pPr>
            <a:endParaRPr lang="tr-TR" sz="1400" b="1" dirty="0">
              <a:solidFill>
                <a:srgbClr val="FF0000"/>
              </a:solidFill>
            </a:endParaRPr>
          </a:p>
          <a:p>
            <a:pPr>
              <a:buFont typeface="Arial" pitchFamily="34" charset="0"/>
              <a:buChar char="•"/>
            </a:pPr>
            <a:r>
              <a:rPr lang="tr-TR" sz="1400" b="1" u="sng" dirty="0">
                <a:solidFill>
                  <a:srgbClr val="FF0000"/>
                </a:solidFill>
              </a:rPr>
              <a:t>ÖZELLİKLE LÖKOSİT SAYISININ ve SPLENOMEGALİNİN DÜZELMESİ </a:t>
            </a:r>
            <a:r>
              <a:rPr lang="tr-TR" sz="1400" b="1" dirty="0">
                <a:solidFill>
                  <a:srgbClr val="FF0000"/>
                </a:solidFill>
              </a:rPr>
              <a:t>AZALMIŞ PROGRESYON RİSKİ ile DAHA YAKINDAN İLİŞKİLİ</a:t>
            </a:r>
          </a:p>
        </p:txBody>
      </p:sp>
      <p:pic>
        <p:nvPicPr>
          <p:cNvPr id="1026" name="Picture 2" descr="https://ars.els-cdn.com/content/image/1-s2.0-S0006497121022370-gr1_lrg.jpg"/>
          <p:cNvPicPr>
            <a:picLocks noChangeAspect="1" noChangeArrowheads="1"/>
          </p:cNvPicPr>
          <p:nvPr/>
        </p:nvPicPr>
        <p:blipFill>
          <a:blip r:embed="rId3" cstate="print"/>
          <a:srcRect/>
          <a:stretch>
            <a:fillRect/>
          </a:stretch>
        </p:blipFill>
        <p:spPr bwMode="auto">
          <a:xfrm>
            <a:off x="4143372" y="1643050"/>
            <a:ext cx="4919106" cy="3143272"/>
          </a:xfrm>
          <a:prstGeom prst="rect">
            <a:avLst/>
          </a:prstGeom>
          <a:noFill/>
        </p:spPr>
      </p:pic>
      <p:sp>
        <p:nvSpPr>
          <p:cNvPr id="8" name="7 Metin kutusu"/>
          <p:cNvSpPr txBox="1"/>
          <p:nvPr/>
        </p:nvSpPr>
        <p:spPr>
          <a:xfrm>
            <a:off x="71406" y="4357694"/>
            <a:ext cx="4000528" cy="677108"/>
          </a:xfrm>
          <a:prstGeom prst="rect">
            <a:avLst/>
          </a:prstGeom>
          <a:noFill/>
        </p:spPr>
        <p:txBody>
          <a:bodyPr wrap="square" rtlCol="0">
            <a:spAutoFit/>
          </a:bodyPr>
          <a:lstStyle/>
          <a:p>
            <a:r>
              <a:rPr lang="tr-TR" sz="1400" b="1" dirty="0"/>
              <a:t>*</a:t>
            </a:r>
            <a:r>
              <a:rPr lang="tr-TR" sz="1200" b="1" dirty="0"/>
              <a:t>TAM YANIT: EN AZ 12 AY BOYUNCA HEMATOKRİT &lt; %45, LÖKOSİT &lt; 10 bin/mm3, TROMBOSİT &lt; 400 bin/mm3 ve DALAK PALPE EDİLEMİYOR.</a:t>
            </a:r>
          </a:p>
        </p:txBody>
      </p:sp>
      <p:sp>
        <p:nvSpPr>
          <p:cNvPr id="9" name="8 Dikdörtgen"/>
          <p:cNvSpPr/>
          <p:nvPr/>
        </p:nvSpPr>
        <p:spPr>
          <a:xfrm>
            <a:off x="142844" y="6050181"/>
            <a:ext cx="8858312" cy="307777"/>
          </a:xfrm>
          <a:prstGeom prst="rect">
            <a:avLst/>
          </a:prstGeom>
        </p:spPr>
        <p:txBody>
          <a:bodyPr wrap="square">
            <a:spAutoFit/>
          </a:bodyPr>
          <a:lstStyle/>
          <a:p>
            <a:r>
              <a:rPr lang="tr-TR" sz="1100" b="1" u="sng" dirty="0">
                <a:solidFill>
                  <a:srgbClr val="FF0000"/>
                </a:solidFill>
              </a:rPr>
              <a:t>(ELDEKİ KANITLARIN KALİTESİ DÜŞÜK OLSA BİLE) </a:t>
            </a:r>
            <a:r>
              <a:rPr lang="tr-TR" sz="1400" b="1" u="sng" dirty="0">
                <a:solidFill>
                  <a:srgbClr val="FF0000"/>
                </a:solidFill>
              </a:rPr>
              <a:t>LÖKOSİTOZU DÜZELTMEK için SİTOREDÜKTİF TEDAVİ UYGULANMALI MI?</a:t>
            </a:r>
          </a:p>
        </p:txBody>
      </p:sp>
    </p:spTree>
    <p:extLst>
      <p:ext uri="{BB962C8B-B14F-4D97-AF65-F5344CB8AC3E}">
        <p14:creationId xmlns:p14="http://schemas.microsoft.com/office/powerpoint/2010/main" val="68929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Yuvarlatılmış Köşeler 4">
            <a:extLst>
              <a:ext uri="{FF2B5EF4-FFF2-40B4-BE49-F238E27FC236}">
                <a16:creationId xmlns:a16="http://schemas.microsoft.com/office/drawing/2014/main" id="{A58FF6A3-AB22-4B3C-90F9-78DA5C48D483}"/>
              </a:ext>
            </a:extLst>
          </p:cNvPr>
          <p:cNvSpPr/>
          <p:nvPr/>
        </p:nvSpPr>
        <p:spPr>
          <a:xfrm>
            <a:off x="5231019" y="3856792"/>
            <a:ext cx="3525272" cy="2812568"/>
          </a:xfrm>
          <a:prstGeom prst="roundRect">
            <a:avLst/>
          </a:prstGeom>
          <a:solidFill>
            <a:srgbClr val="CCFF66">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3 Metin kutusu"/>
          <p:cNvSpPr txBox="1"/>
          <p:nvPr/>
        </p:nvSpPr>
        <p:spPr>
          <a:xfrm>
            <a:off x="2401423" y="166281"/>
            <a:ext cx="3178178" cy="507831"/>
          </a:xfrm>
          <a:prstGeom prst="rect">
            <a:avLst/>
          </a:prstGeom>
          <a:noFill/>
        </p:spPr>
        <p:txBody>
          <a:bodyPr wrap="none" rtlCol="0">
            <a:spAutoFit/>
          </a:bodyPr>
          <a:lstStyle/>
          <a:p>
            <a:pPr algn="ctr"/>
            <a:r>
              <a:rPr lang="tr-TR" b="1" dirty="0">
                <a:solidFill>
                  <a:srgbClr val="FF0000"/>
                </a:solidFill>
              </a:rPr>
              <a:t>DNMT3A, ASXL1, IDH1/2, TET2 </a:t>
            </a:r>
          </a:p>
          <a:p>
            <a:pPr algn="ctr"/>
            <a:r>
              <a:rPr lang="tr-TR" sz="900" b="1" dirty="0" err="1"/>
              <a:t>Epigenetik</a:t>
            </a:r>
            <a:r>
              <a:rPr lang="tr-TR" sz="900" b="1" dirty="0"/>
              <a:t> (DNA </a:t>
            </a:r>
            <a:r>
              <a:rPr lang="tr-TR" sz="900" b="1" dirty="0" err="1"/>
              <a:t>metilasyonu</a:t>
            </a:r>
            <a:r>
              <a:rPr lang="tr-TR" sz="900" b="1" dirty="0"/>
              <a:t> ile ilişkili) gen bozuklukları</a:t>
            </a:r>
          </a:p>
        </p:txBody>
      </p:sp>
      <p:cxnSp>
        <p:nvCxnSpPr>
          <p:cNvPr id="7" name="6 Düz Ok Bağlayıcısı"/>
          <p:cNvCxnSpPr>
            <a:cxnSpLocks/>
            <a:stCxn id="4" idx="2"/>
          </p:cNvCxnSpPr>
          <p:nvPr/>
        </p:nvCxnSpPr>
        <p:spPr>
          <a:xfrm>
            <a:off x="3990512" y="674112"/>
            <a:ext cx="2815379" cy="143920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rot="1678386">
            <a:off x="4603455" y="1114097"/>
            <a:ext cx="1558760" cy="276999"/>
          </a:xfrm>
          <a:prstGeom prst="rect">
            <a:avLst/>
          </a:prstGeom>
          <a:noFill/>
        </p:spPr>
        <p:txBody>
          <a:bodyPr wrap="none" rtlCol="0">
            <a:spAutoFit/>
          </a:bodyPr>
          <a:lstStyle/>
          <a:p>
            <a:r>
              <a:rPr lang="tr-TR" sz="1200" b="1" dirty="0">
                <a:solidFill>
                  <a:srgbClr val="FF0000"/>
                </a:solidFill>
              </a:rPr>
              <a:t>+ JAK2, vs mutasyonu</a:t>
            </a:r>
          </a:p>
        </p:txBody>
      </p:sp>
      <p:sp>
        <p:nvSpPr>
          <p:cNvPr id="9" name="8 Metin kutusu"/>
          <p:cNvSpPr txBox="1"/>
          <p:nvPr/>
        </p:nvSpPr>
        <p:spPr>
          <a:xfrm>
            <a:off x="6239188" y="2154163"/>
            <a:ext cx="1337802" cy="307777"/>
          </a:xfrm>
          <a:prstGeom prst="rect">
            <a:avLst/>
          </a:prstGeom>
          <a:noFill/>
        </p:spPr>
        <p:txBody>
          <a:bodyPr wrap="none" rtlCol="0">
            <a:spAutoFit/>
          </a:bodyPr>
          <a:lstStyle/>
          <a:p>
            <a:r>
              <a:rPr lang="tr-TR" sz="1400" b="1" dirty="0" err="1"/>
              <a:t>Polistemia</a:t>
            </a:r>
            <a:r>
              <a:rPr lang="tr-TR" sz="1400" b="1" dirty="0"/>
              <a:t> </a:t>
            </a:r>
            <a:r>
              <a:rPr lang="tr-TR" sz="1400" b="1" dirty="0" err="1"/>
              <a:t>vera</a:t>
            </a:r>
            <a:endParaRPr lang="tr-TR" sz="1400" b="1" dirty="0"/>
          </a:p>
        </p:txBody>
      </p:sp>
      <p:cxnSp>
        <p:nvCxnSpPr>
          <p:cNvPr id="11" name="10 Düz Ok Bağlayıcısı"/>
          <p:cNvCxnSpPr>
            <a:cxnSpLocks/>
            <a:stCxn id="4" idx="2"/>
          </p:cNvCxnSpPr>
          <p:nvPr/>
        </p:nvCxnSpPr>
        <p:spPr>
          <a:xfrm flipH="1">
            <a:off x="1062812" y="674112"/>
            <a:ext cx="2927700" cy="143920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rot="20066071">
            <a:off x="1487063" y="1133481"/>
            <a:ext cx="2105676" cy="276999"/>
          </a:xfrm>
          <a:prstGeom prst="rect">
            <a:avLst/>
          </a:prstGeom>
          <a:noFill/>
        </p:spPr>
        <p:txBody>
          <a:bodyPr wrap="square" rtlCol="0">
            <a:spAutoFit/>
          </a:bodyPr>
          <a:lstStyle/>
          <a:p>
            <a:r>
              <a:rPr lang="tr-TR" sz="1200" b="1" dirty="0">
                <a:solidFill>
                  <a:srgbClr val="FF0000"/>
                </a:solidFill>
              </a:rPr>
              <a:t>+ NPM1, FLT3, </a:t>
            </a:r>
            <a:r>
              <a:rPr lang="tr-TR" sz="1200" b="1" dirty="0" err="1">
                <a:solidFill>
                  <a:srgbClr val="FF0000"/>
                </a:solidFill>
              </a:rPr>
              <a:t>vs</a:t>
            </a:r>
            <a:r>
              <a:rPr lang="tr-TR" sz="1200" b="1" dirty="0">
                <a:solidFill>
                  <a:srgbClr val="FF0000"/>
                </a:solidFill>
              </a:rPr>
              <a:t> mutasyonu</a:t>
            </a:r>
          </a:p>
        </p:txBody>
      </p:sp>
      <p:sp>
        <p:nvSpPr>
          <p:cNvPr id="15" name="14 Metin kutusu"/>
          <p:cNvSpPr txBox="1"/>
          <p:nvPr/>
        </p:nvSpPr>
        <p:spPr>
          <a:xfrm>
            <a:off x="107504" y="2132856"/>
            <a:ext cx="1756250" cy="307777"/>
          </a:xfrm>
          <a:prstGeom prst="rect">
            <a:avLst/>
          </a:prstGeom>
          <a:noFill/>
        </p:spPr>
        <p:txBody>
          <a:bodyPr wrap="none" rtlCol="0">
            <a:spAutoFit/>
          </a:bodyPr>
          <a:lstStyle/>
          <a:p>
            <a:r>
              <a:rPr lang="tr-TR" sz="1400" b="1" dirty="0"/>
              <a:t>Akut </a:t>
            </a:r>
            <a:r>
              <a:rPr lang="tr-TR" sz="1400" b="1" dirty="0" err="1"/>
              <a:t>miyeloid</a:t>
            </a:r>
            <a:r>
              <a:rPr lang="tr-TR" sz="1400" b="1" dirty="0"/>
              <a:t> lösemi</a:t>
            </a:r>
          </a:p>
        </p:txBody>
      </p:sp>
      <p:cxnSp>
        <p:nvCxnSpPr>
          <p:cNvPr id="16" name="15 Düz Ok Bağlayıcısı"/>
          <p:cNvCxnSpPr>
            <a:cxnSpLocks/>
          </p:cNvCxnSpPr>
          <p:nvPr/>
        </p:nvCxnSpPr>
        <p:spPr>
          <a:xfrm>
            <a:off x="3995936" y="674112"/>
            <a:ext cx="0" cy="18913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17 Metin kutusu"/>
          <p:cNvSpPr txBox="1"/>
          <p:nvPr/>
        </p:nvSpPr>
        <p:spPr>
          <a:xfrm rot="16200000">
            <a:off x="3011590" y="1524835"/>
            <a:ext cx="1640706" cy="276999"/>
          </a:xfrm>
          <a:prstGeom prst="rect">
            <a:avLst/>
          </a:prstGeom>
          <a:noFill/>
        </p:spPr>
        <p:txBody>
          <a:bodyPr wrap="none" rtlCol="0">
            <a:spAutoFit/>
          </a:bodyPr>
          <a:lstStyle/>
          <a:p>
            <a:r>
              <a:rPr lang="tr-TR" sz="1200" b="1" dirty="0">
                <a:solidFill>
                  <a:srgbClr val="FF0000"/>
                </a:solidFill>
              </a:rPr>
              <a:t>+ SF3B1, vs mutasyonu</a:t>
            </a:r>
          </a:p>
        </p:txBody>
      </p:sp>
      <p:sp>
        <p:nvSpPr>
          <p:cNvPr id="19" name="18 Metin kutusu"/>
          <p:cNvSpPr txBox="1"/>
          <p:nvPr/>
        </p:nvSpPr>
        <p:spPr>
          <a:xfrm>
            <a:off x="2937853" y="2652557"/>
            <a:ext cx="2105320" cy="307777"/>
          </a:xfrm>
          <a:prstGeom prst="rect">
            <a:avLst/>
          </a:prstGeom>
          <a:noFill/>
        </p:spPr>
        <p:txBody>
          <a:bodyPr wrap="none" rtlCol="0">
            <a:spAutoFit/>
          </a:bodyPr>
          <a:lstStyle/>
          <a:p>
            <a:r>
              <a:rPr lang="tr-TR" sz="1400" b="1" dirty="0" err="1"/>
              <a:t>Miyelodisplastik</a:t>
            </a:r>
            <a:r>
              <a:rPr lang="tr-TR" sz="1400" b="1" dirty="0"/>
              <a:t> sendrom</a:t>
            </a:r>
          </a:p>
        </p:txBody>
      </p:sp>
      <p:sp>
        <p:nvSpPr>
          <p:cNvPr id="2" name="Dikdörtgen 1">
            <a:extLst>
              <a:ext uri="{FF2B5EF4-FFF2-40B4-BE49-F238E27FC236}">
                <a16:creationId xmlns:a16="http://schemas.microsoft.com/office/drawing/2014/main" id="{EB18AFDC-9C13-40ED-A214-90874843A613}"/>
              </a:ext>
            </a:extLst>
          </p:cNvPr>
          <p:cNvSpPr/>
          <p:nvPr/>
        </p:nvSpPr>
        <p:spPr>
          <a:xfrm>
            <a:off x="5508104" y="561454"/>
            <a:ext cx="505267"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13" name="8 Metin kutusu">
            <a:extLst>
              <a:ext uri="{FF2B5EF4-FFF2-40B4-BE49-F238E27FC236}">
                <a16:creationId xmlns:a16="http://schemas.microsoft.com/office/drawing/2014/main" id="{F54FC660-7730-4F99-AE42-AD6F0A915313}"/>
              </a:ext>
            </a:extLst>
          </p:cNvPr>
          <p:cNvSpPr txBox="1"/>
          <p:nvPr/>
        </p:nvSpPr>
        <p:spPr>
          <a:xfrm>
            <a:off x="5340265" y="4034488"/>
            <a:ext cx="3064320" cy="369332"/>
          </a:xfrm>
          <a:prstGeom prst="rect">
            <a:avLst/>
          </a:prstGeom>
          <a:noFill/>
        </p:spPr>
        <p:txBody>
          <a:bodyPr wrap="square" rtlCol="0">
            <a:spAutoFit/>
          </a:bodyPr>
          <a:lstStyle/>
          <a:p>
            <a:pPr algn="ctr"/>
            <a:r>
              <a:rPr lang="tr-TR" b="1" u="sng" dirty="0">
                <a:solidFill>
                  <a:srgbClr val="FF0000"/>
                </a:solidFill>
              </a:rPr>
              <a:t>FAMİLYAL MPN</a:t>
            </a:r>
          </a:p>
        </p:txBody>
      </p:sp>
      <p:sp>
        <p:nvSpPr>
          <p:cNvPr id="17" name="8 Metin kutusu">
            <a:extLst>
              <a:ext uri="{FF2B5EF4-FFF2-40B4-BE49-F238E27FC236}">
                <a16:creationId xmlns:a16="http://schemas.microsoft.com/office/drawing/2014/main" id="{BED1D701-0AEA-4631-82AA-E19514FF0387}"/>
              </a:ext>
            </a:extLst>
          </p:cNvPr>
          <p:cNvSpPr txBox="1"/>
          <p:nvPr/>
        </p:nvSpPr>
        <p:spPr>
          <a:xfrm>
            <a:off x="5340264" y="4393947"/>
            <a:ext cx="3416027" cy="1569660"/>
          </a:xfrm>
          <a:prstGeom prst="rect">
            <a:avLst/>
          </a:prstGeom>
          <a:noFill/>
        </p:spPr>
        <p:txBody>
          <a:bodyPr wrap="square" rtlCol="0">
            <a:spAutoFit/>
          </a:bodyPr>
          <a:lstStyle/>
          <a:p>
            <a:r>
              <a:rPr lang="tr-TR" sz="1600" b="1" dirty="0" err="1">
                <a:solidFill>
                  <a:srgbClr val="FF0000"/>
                </a:solidFill>
              </a:rPr>
              <a:t>Germline</a:t>
            </a:r>
            <a:r>
              <a:rPr lang="tr-TR" sz="1600" b="1" dirty="0">
                <a:solidFill>
                  <a:srgbClr val="FF0000"/>
                </a:solidFill>
              </a:rPr>
              <a:t> mutasyon (</a:t>
            </a:r>
            <a:r>
              <a:rPr lang="tr-TR" sz="1600" b="1" dirty="0" err="1">
                <a:solidFill>
                  <a:srgbClr val="FF0000"/>
                </a:solidFill>
              </a:rPr>
              <a:t>örn</a:t>
            </a:r>
            <a:r>
              <a:rPr lang="tr-TR" sz="1600" b="1" dirty="0">
                <a:solidFill>
                  <a:srgbClr val="FF0000"/>
                </a:solidFill>
              </a:rPr>
              <a:t>. ATM geni) </a:t>
            </a:r>
          </a:p>
          <a:p>
            <a:pPr algn="ctr"/>
            <a:r>
              <a:rPr lang="tr-TR" sz="1600" b="1" dirty="0">
                <a:solidFill>
                  <a:srgbClr val="FF0000"/>
                </a:solidFill>
              </a:rPr>
              <a:t>veya </a:t>
            </a:r>
          </a:p>
          <a:p>
            <a:r>
              <a:rPr lang="tr-TR" sz="1600" b="1" dirty="0" err="1">
                <a:solidFill>
                  <a:srgbClr val="FF0000"/>
                </a:solidFill>
              </a:rPr>
              <a:t>Polimorfizmler</a:t>
            </a:r>
            <a:r>
              <a:rPr lang="tr-TR" sz="1600" b="1" dirty="0">
                <a:solidFill>
                  <a:srgbClr val="FF0000"/>
                </a:solidFill>
              </a:rPr>
              <a:t> (</a:t>
            </a:r>
            <a:r>
              <a:rPr lang="tr-TR" sz="1600" b="1" dirty="0" err="1">
                <a:solidFill>
                  <a:srgbClr val="FF0000"/>
                </a:solidFill>
              </a:rPr>
              <a:t>örn</a:t>
            </a:r>
            <a:r>
              <a:rPr lang="tr-TR" sz="1600" b="1" dirty="0">
                <a:solidFill>
                  <a:srgbClr val="FF0000"/>
                </a:solidFill>
              </a:rPr>
              <a:t>. JAK2 46/1 GGCC)</a:t>
            </a:r>
          </a:p>
          <a:p>
            <a:pPr algn="ctr"/>
            <a:endParaRPr lang="tr-TR" sz="1600" b="1" dirty="0">
              <a:solidFill>
                <a:srgbClr val="FF0000"/>
              </a:solidFill>
            </a:endParaRPr>
          </a:p>
          <a:p>
            <a:pPr algn="ctr"/>
            <a:r>
              <a:rPr lang="tr-TR" sz="1600" b="1" dirty="0">
                <a:solidFill>
                  <a:srgbClr val="FF0000"/>
                </a:solidFill>
              </a:rPr>
              <a:t>                      +  JAK2 v617F</a:t>
            </a:r>
          </a:p>
          <a:p>
            <a:pPr algn="ctr"/>
            <a:endParaRPr lang="tr-TR" sz="1600" b="1" dirty="0">
              <a:solidFill>
                <a:srgbClr val="FF0000"/>
              </a:solidFill>
            </a:endParaRPr>
          </a:p>
        </p:txBody>
      </p:sp>
      <p:sp>
        <p:nvSpPr>
          <p:cNvPr id="3" name="Ok: Aşağı 2">
            <a:extLst>
              <a:ext uri="{FF2B5EF4-FFF2-40B4-BE49-F238E27FC236}">
                <a16:creationId xmlns:a16="http://schemas.microsoft.com/office/drawing/2014/main" id="{BC020888-355E-478B-848B-80E0A5E6C32C}"/>
              </a:ext>
            </a:extLst>
          </p:cNvPr>
          <p:cNvSpPr/>
          <p:nvPr/>
        </p:nvSpPr>
        <p:spPr>
          <a:xfrm>
            <a:off x="6852433" y="5310477"/>
            <a:ext cx="360039" cy="57780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8 Metin kutusu">
            <a:extLst>
              <a:ext uri="{FF2B5EF4-FFF2-40B4-BE49-F238E27FC236}">
                <a16:creationId xmlns:a16="http://schemas.microsoft.com/office/drawing/2014/main" id="{2D8453D0-B31C-47A6-AC10-E4560A449705}"/>
              </a:ext>
            </a:extLst>
          </p:cNvPr>
          <p:cNvSpPr txBox="1"/>
          <p:nvPr/>
        </p:nvSpPr>
        <p:spPr>
          <a:xfrm>
            <a:off x="5268257" y="6017032"/>
            <a:ext cx="3525272" cy="369332"/>
          </a:xfrm>
          <a:prstGeom prst="rect">
            <a:avLst/>
          </a:prstGeom>
          <a:noFill/>
        </p:spPr>
        <p:txBody>
          <a:bodyPr wrap="square" rtlCol="0">
            <a:spAutoFit/>
          </a:bodyPr>
          <a:lstStyle/>
          <a:p>
            <a:pPr algn="ctr"/>
            <a:r>
              <a:rPr lang="tr-TR" b="1" dirty="0">
                <a:solidFill>
                  <a:srgbClr val="FF0000"/>
                </a:solidFill>
              </a:rPr>
              <a:t>MİYELOPROLİFERATİF NEOPLAZİ</a:t>
            </a:r>
          </a:p>
        </p:txBody>
      </p:sp>
      <p:sp>
        <p:nvSpPr>
          <p:cNvPr id="6" name="Metin kutusu 5">
            <a:extLst>
              <a:ext uri="{FF2B5EF4-FFF2-40B4-BE49-F238E27FC236}">
                <a16:creationId xmlns:a16="http://schemas.microsoft.com/office/drawing/2014/main" id="{76F9B30F-05C6-497B-98A7-DE155E9D94BC}"/>
              </a:ext>
            </a:extLst>
          </p:cNvPr>
          <p:cNvSpPr txBox="1"/>
          <p:nvPr/>
        </p:nvSpPr>
        <p:spPr>
          <a:xfrm>
            <a:off x="1931528" y="4912171"/>
            <a:ext cx="3299491" cy="954107"/>
          </a:xfrm>
          <a:prstGeom prst="rect">
            <a:avLst/>
          </a:prstGeom>
          <a:noFill/>
        </p:spPr>
        <p:txBody>
          <a:bodyPr wrap="square" rtlCol="0">
            <a:spAutoFit/>
          </a:bodyPr>
          <a:lstStyle/>
          <a:p>
            <a:pPr marL="285750" indent="-285750" algn="r">
              <a:buFont typeface="Arial" panose="020B0604020202020204" pitchFamily="34" charset="0"/>
              <a:buChar char="•"/>
            </a:pPr>
            <a:r>
              <a:rPr lang="tr-TR" sz="1400" b="1" dirty="0"/>
              <a:t>Nadir olan </a:t>
            </a:r>
            <a:r>
              <a:rPr lang="tr-TR" sz="1400" b="1" dirty="0" err="1"/>
              <a:t>familial</a:t>
            </a:r>
            <a:r>
              <a:rPr lang="tr-TR" sz="1400" b="1" dirty="0"/>
              <a:t> vakalar dışında;</a:t>
            </a:r>
          </a:p>
          <a:p>
            <a:pPr marL="285750" indent="-285750" algn="r">
              <a:buFont typeface="Arial" panose="020B0604020202020204" pitchFamily="34" charset="0"/>
              <a:buChar char="•"/>
            </a:pPr>
            <a:r>
              <a:rPr lang="tr-TR" sz="1400" b="1" dirty="0"/>
              <a:t>Çoğu PV/ET hastalarında, JAK2 mutasyonundan evvel çıkmış olması muhtemel mutasyon yok</a:t>
            </a:r>
          </a:p>
        </p:txBody>
      </p:sp>
      <p:sp>
        <p:nvSpPr>
          <p:cNvPr id="27" name="Metin kutusu 26">
            <a:extLst>
              <a:ext uri="{FF2B5EF4-FFF2-40B4-BE49-F238E27FC236}">
                <a16:creationId xmlns:a16="http://schemas.microsoft.com/office/drawing/2014/main" id="{9EA2D08F-79C9-4168-B41C-99F104077AF0}"/>
              </a:ext>
            </a:extLst>
          </p:cNvPr>
          <p:cNvSpPr txBox="1"/>
          <p:nvPr/>
        </p:nvSpPr>
        <p:spPr>
          <a:xfrm>
            <a:off x="5869355" y="688306"/>
            <a:ext cx="2849400" cy="646331"/>
          </a:xfrm>
          <a:prstGeom prst="rect">
            <a:avLst/>
          </a:prstGeom>
          <a:noFill/>
        </p:spPr>
        <p:txBody>
          <a:bodyPr wrap="square" rtlCol="0">
            <a:spAutoFit/>
          </a:bodyPr>
          <a:lstStyle/>
          <a:p>
            <a:r>
              <a:rPr lang="tr-TR" sz="1200" dirty="0"/>
              <a:t>Tanı anında;</a:t>
            </a:r>
          </a:p>
          <a:p>
            <a:r>
              <a:rPr lang="tr-TR" sz="1200" dirty="0" err="1"/>
              <a:t>Epigenetik</a:t>
            </a:r>
            <a:r>
              <a:rPr lang="tr-TR" sz="1200" dirty="0"/>
              <a:t> mut AML ve </a:t>
            </a:r>
            <a:r>
              <a:rPr lang="tr-TR" sz="1200" dirty="0" err="1"/>
              <a:t>MDS’de</a:t>
            </a:r>
            <a:r>
              <a:rPr lang="tr-TR" sz="1200" dirty="0"/>
              <a:t> sık (~ %50)</a:t>
            </a:r>
          </a:p>
          <a:p>
            <a:r>
              <a:rPr lang="tr-TR" sz="1200" dirty="0" err="1"/>
              <a:t>MPN’de</a:t>
            </a:r>
            <a:r>
              <a:rPr lang="tr-TR" sz="1200" dirty="0"/>
              <a:t> nispeten az (≤ %25) </a:t>
            </a:r>
          </a:p>
        </p:txBody>
      </p:sp>
    </p:spTree>
    <p:extLst>
      <p:ext uri="{BB962C8B-B14F-4D97-AF65-F5344CB8AC3E}">
        <p14:creationId xmlns:p14="http://schemas.microsoft.com/office/powerpoint/2010/main" val="953993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D970F8-B295-4704-F05E-BF27B0E69A94}"/>
              </a:ext>
            </a:extLst>
          </p:cNvPr>
          <p:cNvSpPr>
            <a:spLocks noGrp="1"/>
          </p:cNvSpPr>
          <p:nvPr>
            <p:ph type="title"/>
          </p:nvPr>
        </p:nvSpPr>
        <p:spPr>
          <a:xfrm>
            <a:off x="1940942" y="1627162"/>
            <a:ext cx="7052096" cy="308480"/>
          </a:xfrm>
        </p:spPr>
        <p:txBody>
          <a:bodyPr>
            <a:noAutofit/>
          </a:bodyPr>
          <a:lstStyle/>
          <a:p>
            <a:r>
              <a:rPr lang="tr-TR" sz="1800" b="1" dirty="0">
                <a:solidFill>
                  <a:srgbClr val="FF0000"/>
                </a:solidFill>
                <a:latin typeface="+mn-lt"/>
              </a:rPr>
              <a:t>ÖNEMLİ PV/ET ÇALIŞMALARININ KONULARI ve DERLEMELER</a:t>
            </a:r>
          </a:p>
        </p:txBody>
      </p:sp>
      <p:graphicFrame>
        <p:nvGraphicFramePr>
          <p:cNvPr id="4" name="3 İçerik Yer Tutucusu"/>
          <p:cNvGraphicFramePr>
            <a:graphicFrameLocks noGrp="1"/>
          </p:cNvGraphicFramePr>
          <p:nvPr>
            <p:ph idx="1"/>
          </p:nvPr>
        </p:nvGraphicFramePr>
        <p:xfrm>
          <a:off x="187624" y="1963792"/>
          <a:ext cx="8805414" cy="1596390"/>
        </p:xfrm>
        <a:graphic>
          <a:graphicData uri="http://schemas.openxmlformats.org/drawingml/2006/table">
            <a:tbl>
              <a:tblPr firstRow="1" bandRow="1">
                <a:tableStyleId>{5940675A-B579-460E-94D1-54222C63F5DA}</a:tableStyleId>
              </a:tblPr>
              <a:tblGrid>
                <a:gridCol w="4470641">
                  <a:extLst>
                    <a:ext uri="{9D8B030D-6E8A-4147-A177-3AD203B41FA5}">
                      <a16:colId xmlns:a16="http://schemas.microsoft.com/office/drawing/2014/main" val="20000"/>
                    </a:ext>
                  </a:extLst>
                </a:gridCol>
                <a:gridCol w="4334773">
                  <a:extLst>
                    <a:ext uri="{9D8B030D-6E8A-4147-A177-3AD203B41FA5}">
                      <a16:colId xmlns:a16="http://schemas.microsoft.com/office/drawing/2014/main" val="20001"/>
                    </a:ext>
                  </a:extLst>
                </a:gridCol>
              </a:tblGrid>
              <a:tr h="278130">
                <a:tc>
                  <a:txBody>
                    <a:bodyPr/>
                    <a:lstStyle/>
                    <a:p>
                      <a:r>
                        <a:rPr lang="tr-TR" sz="1100" b="1" dirty="0"/>
                        <a:t>KONU3.</a:t>
                      </a:r>
                    </a:p>
                  </a:txBody>
                  <a:tcPr marL="68580" marR="68580" marT="34290" marB="34290"/>
                </a:tc>
                <a:tc>
                  <a:txBody>
                    <a:bodyPr/>
                    <a:lstStyle/>
                    <a:p>
                      <a:pPr fontAlgn="base"/>
                      <a:r>
                        <a:rPr lang="tr-TR" sz="900" b="1" i="0" kern="1200" dirty="0">
                          <a:solidFill>
                            <a:schemeClr val="tx1"/>
                          </a:solidFill>
                          <a:latin typeface="+mn-lt"/>
                          <a:ea typeface="+mn-ea"/>
                          <a:cs typeface="+mn-cs"/>
                        </a:rPr>
                        <a:t>ABSTRAKT/ EDUCATION BOOK</a:t>
                      </a:r>
                      <a:endParaRPr lang="en-US" sz="900" b="1" i="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val="10000"/>
                  </a:ext>
                </a:extLst>
              </a:tr>
              <a:tr h="388620">
                <a:tc>
                  <a:txBody>
                    <a:bodyPr/>
                    <a:lstStyle/>
                    <a:p>
                      <a:r>
                        <a:rPr lang="tr-TR" sz="1100" dirty="0">
                          <a:solidFill>
                            <a:schemeClr val="bg1">
                              <a:lumMod val="50000"/>
                            </a:schemeClr>
                          </a:solidFill>
                        </a:rPr>
                        <a:t>1. PV</a:t>
                      </a:r>
                      <a:r>
                        <a:rPr lang="tr-TR" sz="1100" baseline="0" dirty="0">
                          <a:solidFill>
                            <a:schemeClr val="bg1">
                              <a:lumMod val="50000"/>
                            </a:schemeClr>
                          </a:solidFill>
                        </a:rPr>
                        <a:t> ve </a:t>
                      </a:r>
                      <a:r>
                        <a:rPr lang="tr-TR" sz="1100" baseline="0" dirty="0" err="1">
                          <a:solidFill>
                            <a:schemeClr val="bg1">
                              <a:lumMod val="50000"/>
                            </a:schemeClr>
                          </a:solidFill>
                        </a:rPr>
                        <a:t>ET’de</a:t>
                      </a:r>
                      <a:r>
                        <a:rPr lang="tr-TR" sz="1100" baseline="0" dirty="0">
                          <a:solidFill>
                            <a:schemeClr val="bg1">
                              <a:lumMod val="50000"/>
                            </a:schemeClr>
                          </a:solidFill>
                        </a:rPr>
                        <a:t> SİTOREDÜKTİF TEDAVİ: </a:t>
                      </a:r>
                      <a:r>
                        <a:rPr lang="tr-TR" sz="1100" dirty="0">
                          <a:solidFill>
                            <a:schemeClr val="bg1">
                              <a:lumMod val="50000"/>
                            </a:schemeClr>
                          </a:solidFill>
                        </a:rPr>
                        <a:t>GENÇ (&lt;25) ERİŞKİNLERDE SİTOREDÜKTİF TEDAVİNİN TROMBOZ</a:t>
                      </a:r>
                      <a:r>
                        <a:rPr lang="tr-TR" sz="1100" baseline="0" dirty="0">
                          <a:solidFill>
                            <a:schemeClr val="bg1">
                              <a:lumMod val="50000"/>
                            </a:schemeClr>
                          </a:solidFill>
                        </a:rPr>
                        <a:t> ve MİYELOFİBROZİS GELİŞMESİNE ETKİSİ</a:t>
                      </a:r>
                      <a:endParaRPr lang="tr-TR" sz="1100" dirty="0">
                        <a:solidFill>
                          <a:schemeClr val="bg1">
                            <a:lumMod val="50000"/>
                          </a:schemeClr>
                        </a:solidFill>
                      </a:endParaRPr>
                    </a:p>
                  </a:txBody>
                  <a:tcPr marL="68580" marR="68580" marT="34290" marB="34290"/>
                </a:tc>
                <a:tc>
                  <a:txBody>
                    <a:bodyPr/>
                    <a:lstStyle/>
                    <a:p>
                      <a:pPr fontAlgn="base"/>
                      <a:r>
                        <a:rPr lang="en-US" sz="900" b="0" i="1" kern="1200" dirty="0">
                          <a:solidFill>
                            <a:schemeClr val="bg1">
                              <a:lumMod val="50000"/>
                            </a:schemeClr>
                          </a:solidFill>
                          <a:latin typeface="+mn-lt"/>
                          <a:ea typeface="+mn-ea"/>
                          <a:cs typeface="+mn-cs"/>
                        </a:rPr>
                        <a:t>Blood</a:t>
                      </a:r>
                      <a:r>
                        <a:rPr lang="en-US" sz="900" b="0" i="0" kern="1200" dirty="0">
                          <a:solidFill>
                            <a:schemeClr val="bg1">
                              <a:lumMod val="50000"/>
                            </a:schemeClr>
                          </a:solidFill>
                          <a:latin typeface="+mn-lt"/>
                          <a:ea typeface="+mn-ea"/>
                          <a:cs typeface="+mn-cs"/>
                        </a:rPr>
                        <a:t> (2023) 142 (Supplement 1): 748.</a:t>
                      </a:r>
                      <a:r>
                        <a:rPr lang="tr-TR" sz="900" b="0" i="0" kern="1200" dirty="0">
                          <a:solidFill>
                            <a:schemeClr val="bg1">
                              <a:lumMod val="50000"/>
                            </a:schemeClr>
                          </a:solidFill>
                          <a:latin typeface="+mn-lt"/>
                          <a:ea typeface="+mn-ea"/>
                          <a:cs typeface="+mn-cs"/>
                        </a:rPr>
                        <a:t> </a:t>
                      </a:r>
                      <a:r>
                        <a:rPr lang="en-US" sz="900" b="0" i="0" u="none" strike="noStrike" kern="1200" dirty="0">
                          <a:solidFill>
                            <a:schemeClr val="bg1">
                              <a:lumMod val="50000"/>
                            </a:schemeClr>
                          </a:solidFill>
                          <a:latin typeface="+mn-lt"/>
                          <a:ea typeface="+mn-ea"/>
                          <a:cs typeface="+mn-cs"/>
                          <a:hlinkClick r:id="rId2"/>
                        </a:rPr>
                        <a:t>https://doi.org/10.1182/blood-2023-185108</a:t>
                      </a:r>
                      <a:endParaRPr lang="en-US" sz="900" b="0" i="0" kern="1200" dirty="0">
                        <a:solidFill>
                          <a:schemeClr val="bg1">
                            <a:lumMod val="50000"/>
                          </a:schemeClr>
                        </a:solidFill>
                        <a:latin typeface="+mn-lt"/>
                        <a:ea typeface="+mn-ea"/>
                        <a:cs typeface="+mn-cs"/>
                      </a:endParaRPr>
                    </a:p>
                    <a:p>
                      <a:r>
                        <a:rPr lang="tr-TR" sz="900" b="1" i="0" kern="1200" dirty="0" err="1">
                          <a:solidFill>
                            <a:schemeClr val="bg1">
                              <a:lumMod val="50000"/>
                            </a:schemeClr>
                          </a:solidFill>
                          <a:latin typeface="+mn-lt"/>
                          <a:ea typeface="+mn-ea"/>
                          <a:cs typeface="+mn-cs"/>
                        </a:rPr>
                        <a:t>Hematology</a:t>
                      </a:r>
                      <a:r>
                        <a:rPr lang="tr-TR" sz="900" b="1" i="0" kern="1200" dirty="0">
                          <a:solidFill>
                            <a:schemeClr val="bg1">
                              <a:lumMod val="50000"/>
                            </a:schemeClr>
                          </a:solidFill>
                          <a:latin typeface="+mn-lt"/>
                          <a:ea typeface="+mn-ea"/>
                          <a:cs typeface="+mn-cs"/>
                        </a:rPr>
                        <a:t> </a:t>
                      </a:r>
                      <a:r>
                        <a:rPr lang="tr-TR" sz="900" b="1" i="0" kern="1200" dirty="0" err="1">
                          <a:solidFill>
                            <a:schemeClr val="bg1">
                              <a:lumMod val="50000"/>
                            </a:schemeClr>
                          </a:solidFill>
                          <a:latin typeface="+mn-lt"/>
                          <a:ea typeface="+mn-ea"/>
                          <a:cs typeface="+mn-cs"/>
                        </a:rPr>
                        <a:t>Am</a:t>
                      </a:r>
                      <a:r>
                        <a:rPr lang="tr-TR" sz="900" b="1" i="0" kern="1200" dirty="0">
                          <a:solidFill>
                            <a:schemeClr val="bg1">
                              <a:lumMod val="50000"/>
                            </a:schemeClr>
                          </a:solidFill>
                          <a:latin typeface="+mn-lt"/>
                          <a:ea typeface="+mn-ea"/>
                          <a:cs typeface="+mn-cs"/>
                        </a:rPr>
                        <a:t> </a:t>
                      </a:r>
                      <a:r>
                        <a:rPr lang="tr-TR" sz="900" b="1" i="0" kern="1200" dirty="0" err="1">
                          <a:solidFill>
                            <a:schemeClr val="bg1">
                              <a:lumMod val="50000"/>
                            </a:schemeClr>
                          </a:solidFill>
                          <a:latin typeface="+mn-lt"/>
                          <a:ea typeface="+mn-ea"/>
                          <a:cs typeface="+mn-cs"/>
                        </a:rPr>
                        <a:t>Soc</a:t>
                      </a:r>
                      <a:r>
                        <a:rPr lang="tr-TR" sz="900" b="1" i="0" kern="1200" dirty="0">
                          <a:solidFill>
                            <a:schemeClr val="bg1">
                              <a:lumMod val="50000"/>
                            </a:schemeClr>
                          </a:solidFill>
                          <a:latin typeface="+mn-lt"/>
                          <a:ea typeface="+mn-ea"/>
                          <a:cs typeface="+mn-cs"/>
                        </a:rPr>
                        <a:t> </a:t>
                      </a:r>
                      <a:r>
                        <a:rPr lang="tr-TR" sz="900" b="1" i="0" kern="1200" dirty="0" err="1">
                          <a:solidFill>
                            <a:schemeClr val="bg1">
                              <a:lumMod val="50000"/>
                            </a:schemeClr>
                          </a:solidFill>
                          <a:latin typeface="+mn-lt"/>
                          <a:ea typeface="+mn-ea"/>
                          <a:cs typeface="+mn-cs"/>
                        </a:rPr>
                        <a:t>Hematol</a:t>
                      </a:r>
                      <a:r>
                        <a:rPr lang="tr-TR" sz="900" b="1" i="0" kern="1200" dirty="0">
                          <a:solidFill>
                            <a:schemeClr val="bg1">
                              <a:lumMod val="50000"/>
                            </a:schemeClr>
                          </a:solidFill>
                          <a:latin typeface="+mn-lt"/>
                          <a:ea typeface="+mn-ea"/>
                          <a:cs typeface="+mn-cs"/>
                        </a:rPr>
                        <a:t> </a:t>
                      </a:r>
                      <a:r>
                        <a:rPr lang="tr-TR" sz="900" b="1" i="0" kern="1200" dirty="0" err="1">
                          <a:solidFill>
                            <a:schemeClr val="bg1">
                              <a:lumMod val="50000"/>
                            </a:schemeClr>
                          </a:solidFill>
                          <a:latin typeface="+mn-lt"/>
                          <a:ea typeface="+mn-ea"/>
                          <a:cs typeface="+mn-cs"/>
                        </a:rPr>
                        <a:t>Educ</a:t>
                      </a:r>
                      <a:r>
                        <a:rPr lang="tr-TR" sz="900" b="1" i="0" kern="1200" dirty="0">
                          <a:solidFill>
                            <a:schemeClr val="bg1">
                              <a:lumMod val="50000"/>
                            </a:schemeClr>
                          </a:solidFill>
                          <a:latin typeface="+mn-lt"/>
                          <a:ea typeface="+mn-ea"/>
                          <a:cs typeface="+mn-cs"/>
                        </a:rPr>
                        <a:t> Program. </a:t>
                      </a:r>
                      <a:r>
                        <a:rPr lang="tr-TR" sz="900" b="0" i="0" kern="1200" dirty="0">
                          <a:solidFill>
                            <a:schemeClr val="bg1">
                              <a:lumMod val="50000"/>
                            </a:schemeClr>
                          </a:solidFill>
                          <a:latin typeface="+mn-lt"/>
                          <a:ea typeface="+mn-ea"/>
                          <a:cs typeface="+mn-cs"/>
                          <a:hlinkClick r:id="rId3"/>
                        </a:rPr>
                        <a:t>2023 </a:t>
                      </a:r>
                      <a:r>
                        <a:rPr lang="tr-TR" sz="900" b="0" i="0" kern="1200" dirty="0" err="1">
                          <a:solidFill>
                            <a:schemeClr val="bg1">
                              <a:lumMod val="50000"/>
                            </a:schemeClr>
                          </a:solidFill>
                          <a:latin typeface="+mn-lt"/>
                          <a:ea typeface="+mn-ea"/>
                          <a:cs typeface="+mn-cs"/>
                          <a:hlinkClick r:id="rId3"/>
                        </a:rPr>
                        <a:t>Dec</a:t>
                      </a:r>
                      <a:r>
                        <a:rPr lang="tr-TR" sz="900" b="0" i="0" kern="1200" dirty="0">
                          <a:solidFill>
                            <a:schemeClr val="bg1">
                              <a:lumMod val="50000"/>
                            </a:schemeClr>
                          </a:solidFill>
                          <a:latin typeface="+mn-lt"/>
                          <a:ea typeface="+mn-ea"/>
                          <a:cs typeface="+mn-cs"/>
                          <a:hlinkClick r:id="rId3"/>
                        </a:rPr>
                        <a:t> 8;2023(1):660</a:t>
                      </a:r>
                      <a:endParaRPr lang="en-US" sz="900" b="0" i="0" kern="1200" dirty="0">
                        <a:solidFill>
                          <a:schemeClr val="bg1">
                            <a:lumMod val="50000"/>
                          </a:schemeClr>
                        </a:solidFill>
                        <a:latin typeface="+mn-lt"/>
                        <a:ea typeface="+mn-ea"/>
                        <a:cs typeface="+mn-cs"/>
                      </a:endParaRPr>
                    </a:p>
                  </a:txBody>
                  <a:tcPr marL="68580" marR="68580" marT="34290" marB="34290"/>
                </a:tc>
                <a:extLst>
                  <a:ext uri="{0D108BD9-81ED-4DB2-BD59-A6C34878D82A}">
                    <a16:rowId xmlns:a16="http://schemas.microsoft.com/office/drawing/2014/main" val="10001"/>
                  </a:ext>
                </a:extLst>
              </a:tr>
              <a:tr h="342900">
                <a:tc>
                  <a:txBody>
                    <a:bodyPr/>
                    <a:lstStyle/>
                    <a:p>
                      <a:r>
                        <a:rPr lang="tr-TR" sz="1100" dirty="0">
                          <a:solidFill>
                            <a:srgbClr val="FF0000"/>
                          </a:solidFill>
                        </a:rPr>
                        <a:t>2. PV BİRİNCİ BASAMAK TEDAVİSİNDE RUKSOLITINIB</a:t>
                      </a:r>
                    </a:p>
                  </a:txBody>
                  <a:tcPr marL="68580" marR="68580" marT="34290" marB="34290"/>
                </a:tc>
                <a:tc>
                  <a:txBody>
                    <a:bodyPr/>
                    <a:lstStyle/>
                    <a:p>
                      <a:pPr fontAlgn="base"/>
                      <a:r>
                        <a:rPr lang="en-US" sz="900" b="0" i="1" kern="1200" dirty="0">
                          <a:solidFill>
                            <a:srgbClr val="FF0000"/>
                          </a:solidFill>
                          <a:latin typeface="+mn-lt"/>
                          <a:ea typeface="+mn-ea"/>
                          <a:cs typeface="+mn-cs"/>
                        </a:rPr>
                        <a:t>Blood</a:t>
                      </a:r>
                      <a:r>
                        <a:rPr lang="en-US" sz="900" b="0" i="0" kern="1200" dirty="0">
                          <a:solidFill>
                            <a:srgbClr val="FF0000"/>
                          </a:solidFill>
                          <a:latin typeface="+mn-lt"/>
                          <a:ea typeface="+mn-ea"/>
                          <a:cs typeface="+mn-cs"/>
                        </a:rPr>
                        <a:t> (2023) 142 (Supplement 1): 619.</a:t>
                      </a:r>
                      <a:r>
                        <a:rPr lang="tr-TR" sz="900" b="0" i="0" kern="1200" dirty="0">
                          <a:solidFill>
                            <a:srgbClr val="FF0000"/>
                          </a:solidFill>
                          <a:latin typeface="+mn-lt"/>
                          <a:ea typeface="+mn-ea"/>
                          <a:cs typeface="+mn-cs"/>
                        </a:rPr>
                        <a:t> </a:t>
                      </a:r>
                      <a:r>
                        <a:rPr lang="en-US" sz="900" b="0" i="0" u="none" strike="noStrike" kern="1200" dirty="0">
                          <a:solidFill>
                            <a:srgbClr val="FF0000"/>
                          </a:solidFill>
                          <a:latin typeface="+mn-lt"/>
                          <a:ea typeface="+mn-ea"/>
                          <a:cs typeface="+mn-cs"/>
                          <a:hlinkClick r:id="rId4"/>
                        </a:rPr>
                        <a:t>https://doi.org/10.1182/blood-2023-173225</a:t>
                      </a:r>
                      <a:endParaRPr lang="en-US" sz="900" b="0" i="0" kern="1200" dirty="0">
                        <a:solidFill>
                          <a:srgbClr val="FF0000"/>
                        </a:solidFill>
                        <a:latin typeface="+mn-lt"/>
                        <a:ea typeface="+mn-ea"/>
                        <a:cs typeface="+mn-cs"/>
                      </a:endParaRPr>
                    </a:p>
                    <a:p>
                      <a:pPr fontAlgn="base"/>
                      <a:endParaRPr lang="en-US" sz="900" b="0" i="0" kern="1200" dirty="0">
                        <a:solidFill>
                          <a:srgbClr val="FF0000"/>
                        </a:solidFill>
                        <a:latin typeface="+mn-lt"/>
                        <a:ea typeface="+mn-ea"/>
                        <a:cs typeface="+mn-cs"/>
                      </a:endParaRPr>
                    </a:p>
                  </a:txBody>
                  <a:tcPr marL="68580" marR="68580" marT="34290" marB="34290"/>
                </a:tc>
                <a:extLst>
                  <a:ext uri="{0D108BD9-81ED-4DB2-BD59-A6C34878D82A}">
                    <a16:rowId xmlns:a16="http://schemas.microsoft.com/office/drawing/2014/main" val="10002"/>
                  </a:ext>
                </a:extLst>
              </a:tr>
              <a:tr h="342900">
                <a:tc>
                  <a:txBody>
                    <a:bodyPr/>
                    <a:lstStyle/>
                    <a:p>
                      <a:r>
                        <a:rPr lang="tr-TR" sz="1100" dirty="0">
                          <a:solidFill>
                            <a:schemeClr val="bg1">
                              <a:lumMod val="50000"/>
                            </a:schemeClr>
                          </a:solidFill>
                        </a:rPr>
                        <a:t>3. HEPCIDIN</a:t>
                      </a:r>
                      <a:r>
                        <a:rPr lang="tr-TR" sz="1100" baseline="0" dirty="0">
                          <a:solidFill>
                            <a:schemeClr val="bg1">
                              <a:lumMod val="50000"/>
                            </a:schemeClr>
                          </a:solidFill>
                        </a:rPr>
                        <a:t> MİMETİK AJAN FLEBOTOMİSİZ HEMATOKRİT KONTROLÜ SAĞLIYOR.</a:t>
                      </a:r>
                      <a:endParaRPr lang="tr-TR" sz="1100" dirty="0">
                        <a:solidFill>
                          <a:schemeClr val="bg1">
                            <a:lumMod val="50000"/>
                          </a:schemeClr>
                        </a:solidFill>
                      </a:endParaRPr>
                    </a:p>
                  </a:txBody>
                  <a:tcPr marL="68580" marR="68580" marT="34290" marB="34290"/>
                </a:tc>
                <a:tc>
                  <a:txBody>
                    <a:bodyPr/>
                    <a:lstStyle/>
                    <a:p>
                      <a:pPr fontAlgn="base"/>
                      <a:r>
                        <a:rPr lang="en-US" sz="900" b="0" i="1" kern="1200" dirty="0">
                          <a:solidFill>
                            <a:schemeClr val="bg1">
                              <a:lumMod val="50000"/>
                            </a:schemeClr>
                          </a:solidFill>
                          <a:latin typeface="+mn-lt"/>
                          <a:ea typeface="+mn-ea"/>
                          <a:cs typeface="+mn-cs"/>
                        </a:rPr>
                        <a:t>Blood</a:t>
                      </a:r>
                      <a:r>
                        <a:rPr lang="en-US" sz="900" b="0" i="0" kern="1200" dirty="0">
                          <a:solidFill>
                            <a:schemeClr val="bg1">
                              <a:lumMod val="50000"/>
                            </a:schemeClr>
                          </a:solidFill>
                          <a:latin typeface="+mn-lt"/>
                          <a:ea typeface="+mn-ea"/>
                          <a:cs typeface="+mn-cs"/>
                        </a:rPr>
                        <a:t> (2023) 142 (Supplement 1): 745.</a:t>
                      </a:r>
                      <a:r>
                        <a:rPr lang="tr-TR" sz="900" b="0" i="0" kern="1200" dirty="0">
                          <a:solidFill>
                            <a:schemeClr val="bg1">
                              <a:lumMod val="50000"/>
                            </a:schemeClr>
                          </a:solidFill>
                          <a:latin typeface="+mn-lt"/>
                          <a:ea typeface="+mn-ea"/>
                          <a:cs typeface="+mn-cs"/>
                        </a:rPr>
                        <a:t> </a:t>
                      </a:r>
                      <a:r>
                        <a:rPr lang="en-US" sz="900" b="0" i="0" u="none" strike="noStrike" kern="1200" dirty="0">
                          <a:solidFill>
                            <a:schemeClr val="bg1">
                              <a:lumMod val="50000"/>
                            </a:schemeClr>
                          </a:solidFill>
                          <a:latin typeface="+mn-lt"/>
                          <a:ea typeface="+mn-ea"/>
                          <a:cs typeface="+mn-cs"/>
                          <a:hlinkClick r:id="rId5"/>
                        </a:rPr>
                        <a:t>https://doi.org/10.1182/blood-2023-178253</a:t>
                      </a:r>
                      <a:endParaRPr lang="en-US" sz="900" b="0" i="0" kern="1200" dirty="0">
                        <a:solidFill>
                          <a:schemeClr val="bg1">
                            <a:lumMod val="50000"/>
                          </a:schemeClr>
                        </a:solidFill>
                        <a:latin typeface="+mn-lt"/>
                        <a:ea typeface="+mn-ea"/>
                        <a:cs typeface="+mn-cs"/>
                      </a:endParaRPr>
                    </a:p>
                    <a:p>
                      <a:pPr fontAlgn="base"/>
                      <a:r>
                        <a:rPr lang="en-US" sz="900" b="0" i="1" kern="1200" dirty="0">
                          <a:solidFill>
                            <a:schemeClr val="bg1">
                              <a:lumMod val="50000"/>
                            </a:schemeClr>
                          </a:solidFill>
                          <a:latin typeface="+mn-lt"/>
                          <a:ea typeface="+mn-ea"/>
                          <a:cs typeface="+mn-cs"/>
                        </a:rPr>
                        <a:t>Blood</a:t>
                      </a:r>
                      <a:r>
                        <a:rPr lang="en-US" sz="900" b="0" i="0" kern="1200" dirty="0">
                          <a:solidFill>
                            <a:schemeClr val="bg1">
                              <a:lumMod val="50000"/>
                            </a:schemeClr>
                          </a:solidFill>
                          <a:latin typeface="+mn-lt"/>
                          <a:ea typeface="+mn-ea"/>
                          <a:cs typeface="+mn-cs"/>
                        </a:rPr>
                        <a:t> (2023) 142 (Supplement 1): 3208.</a:t>
                      </a:r>
                      <a:r>
                        <a:rPr lang="tr-TR" sz="900" b="0" i="0" kern="1200" dirty="0">
                          <a:solidFill>
                            <a:schemeClr val="bg1">
                              <a:lumMod val="50000"/>
                            </a:schemeClr>
                          </a:solidFill>
                          <a:latin typeface="+mn-lt"/>
                          <a:ea typeface="+mn-ea"/>
                          <a:cs typeface="+mn-cs"/>
                        </a:rPr>
                        <a:t> </a:t>
                      </a:r>
                      <a:r>
                        <a:rPr lang="en-US" sz="900" b="0" i="0" u="none" strike="noStrike" kern="1200" dirty="0">
                          <a:solidFill>
                            <a:schemeClr val="bg1">
                              <a:lumMod val="50000"/>
                            </a:schemeClr>
                          </a:solidFill>
                          <a:latin typeface="+mn-lt"/>
                          <a:ea typeface="+mn-ea"/>
                          <a:cs typeface="+mn-cs"/>
                          <a:hlinkClick r:id="rId6"/>
                        </a:rPr>
                        <a:t>https://doi.org/10.1182/blood-2023-178334</a:t>
                      </a:r>
                      <a:endParaRPr lang="en-US" sz="900" b="0" i="0" kern="1200" dirty="0">
                        <a:solidFill>
                          <a:schemeClr val="bg1">
                            <a:lumMod val="50000"/>
                          </a:schemeClr>
                        </a:solidFill>
                        <a:latin typeface="+mn-lt"/>
                        <a:ea typeface="+mn-ea"/>
                        <a:cs typeface="+mn-cs"/>
                      </a:endParaRPr>
                    </a:p>
                  </a:txBody>
                  <a:tcPr marL="68580" marR="68580" marT="34290" marB="34290"/>
                </a:tc>
                <a:extLst>
                  <a:ext uri="{0D108BD9-81ED-4DB2-BD59-A6C34878D82A}">
                    <a16:rowId xmlns:a16="http://schemas.microsoft.com/office/drawing/2014/main" val="10003"/>
                  </a:ext>
                </a:extLst>
              </a:tr>
            </a:tbl>
          </a:graphicData>
        </a:graphic>
      </p:graphicFrame>
      <p:sp>
        <p:nvSpPr>
          <p:cNvPr id="5" name="4 Metin kutusu"/>
          <p:cNvSpPr txBox="1"/>
          <p:nvPr/>
        </p:nvSpPr>
        <p:spPr>
          <a:xfrm>
            <a:off x="118613" y="3789040"/>
            <a:ext cx="8943436" cy="830997"/>
          </a:xfrm>
          <a:prstGeom prst="rect">
            <a:avLst/>
          </a:prstGeom>
          <a:noFill/>
        </p:spPr>
        <p:txBody>
          <a:bodyPr wrap="square" rtlCol="0">
            <a:spAutoFit/>
          </a:bodyPr>
          <a:lstStyle/>
          <a:p>
            <a:pPr fontAlgn="base">
              <a:buFont typeface="Arial" pitchFamily="34" charset="0"/>
              <a:buChar char="•"/>
            </a:pPr>
            <a:r>
              <a:rPr lang="tr-TR" sz="1200" dirty="0"/>
              <a:t>PV birinci basamak tedavisinde </a:t>
            </a:r>
            <a:r>
              <a:rPr lang="tr-TR" sz="1200" dirty="0" err="1"/>
              <a:t>Ruksolitinib</a:t>
            </a:r>
            <a:r>
              <a:rPr lang="tr-TR" sz="1200" dirty="0"/>
              <a:t> ile mevcut en iyi tedavinin (BAT) kıyaslandığı </a:t>
            </a:r>
            <a:r>
              <a:rPr lang="tr-TR" sz="1200" dirty="0" err="1"/>
              <a:t>randomize</a:t>
            </a:r>
            <a:r>
              <a:rPr lang="tr-TR" sz="1200" dirty="0"/>
              <a:t> faz 2 çalışma. </a:t>
            </a:r>
            <a:r>
              <a:rPr lang="tr-TR" sz="1200" dirty="0" err="1"/>
              <a:t>RuxoBEAT</a:t>
            </a:r>
            <a:r>
              <a:rPr lang="tr-TR" sz="1200" dirty="0"/>
              <a:t> çalışması.</a:t>
            </a:r>
          </a:p>
          <a:p>
            <a:pPr fontAlgn="base">
              <a:buFont typeface="Arial" pitchFamily="34" charset="0"/>
              <a:buChar char="•"/>
            </a:pPr>
            <a:r>
              <a:rPr lang="tr-TR" sz="1200" dirty="0"/>
              <a:t>Birincil sonlanım noktası 6. ayda tam </a:t>
            </a:r>
            <a:r>
              <a:rPr lang="tr-TR" sz="1200" dirty="0" err="1"/>
              <a:t>klinikohematolojik</a:t>
            </a:r>
            <a:r>
              <a:rPr lang="tr-TR" sz="1200" dirty="0"/>
              <a:t> yanıt. 6. aydan sonra çapraz geçiş mümkün.</a:t>
            </a:r>
          </a:p>
          <a:p>
            <a:pPr fontAlgn="base">
              <a:buFont typeface="Arial" pitchFamily="34" charset="0"/>
              <a:buChar char="•"/>
            </a:pPr>
            <a:r>
              <a:rPr lang="tr-TR" sz="1200" dirty="0"/>
              <a:t>6. ayda tam </a:t>
            </a:r>
            <a:r>
              <a:rPr lang="tr-TR" sz="1200" dirty="0" err="1"/>
              <a:t>klinikohematolojik</a:t>
            </a:r>
            <a:r>
              <a:rPr lang="tr-TR" sz="1200" dirty="0"/>
              <a:t> yanıt her iki kolda da seyrek. Ancak toplam yanıt oranı </a:t>
            </a:r>
            <a:r>
              <a:rPr lang="tr-TR" sz="1200" dirty="0" err="1"/>
              <a:t>Rukso</a:t>
            </a:r>
            <a:r>
              <a:rPr lang="tr-TR" sz="1200" dirty="0"/>
              <a:t> ile daha yüksek (%77,3 v 55,9). </a:t>
            </a:r>
            <a:r>
              <a:rPr lang="tr-TR" sz="1200" dirty="0" err="1"/>
              <a:t>Rukso</a:t>
            </a:r>
            <a:r>
              <a:rPr lang="tr-TR" sz="1200" dirty="0"/>
              <a:t> </a:t>
            </a:r>
            <a:r>
              <a:rPr lang="tr-TR" sz="1200" dirty="0" err="1"/>
              <a:t>hematokrit</a:t>
            </a:r>
            <a:r>
              <a:rPr lang="tr-TR" sz="1200" dirty="0"/>
              <a:t> ve semptom kontrolünde daha iyi iken, BAT </a:t>
            </a:r>
            <a:r>
              <a:rPr lang="tr-TR" sz="1200" dirty="0" err="1"/>
              <a:t>trombosit</a:t>
            </a:r>
            <a:r>
              <a:rPr lang="tr-TR" sz="1200" dirty="0"/>
              <a:t> kontrolünde üstün.</a:t>
            </a:r>
          </a:p>
        </p:txBody>
      </p:sp>
    </p:spTree>
    <p:extLst>
      <p:ext uri="{BB962C8B-B14F-4D97-AF65-F5344CB8AC3E}">
        <p14:creationId xmlns:p14="http://schemas.microsoft.com/office/powerpoint/2010/main" val="1512046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D970F8-B295-4704-F05E-BF27B0E69A94}"/>
              </a:ext>
            </a:extLst>
          </p:cNvPr>
          <p:cNvSpPr>
            <a:spLocks noGrp="1"/>
          </p:cNvSpPr>
          <p:nvPr>
            <p:ph type="title"/>
          </p:nvPr>
        </p:nvSpPr>
        <p:spPr>
          <a:xfrm>
            <a:off x="1940942" y="1627162"/>
            <a:ext cx="7052096" cy="308480"/>
          </a:xfrm>
        </p:spPr>
        <p:txBody>
          <a:bodyPr>
            <a:noAutofit/>
          </a:bodyPr>
          <a:lstStyle/>
          <a:p>
            <a:r>
              <a:rPr lang="tr-TR" sz="1800" b="1" dirty="0">
                <a:solidFill>
                  <a:srgbClr val="FF0000"/>
                </a:solidFill>
                <a:latin typeface="+mn-lt"/>
              </a:rPr>
              <a:t>ÖNEMLİ PV/ET ÇALIŞMALARININ KONULARI ve DERLEMELER</a:t>
            </a:r>
          </a:p>
        </p:txBody>
      </p:sp>
      <p:graphicFrame>
        <p:nvGraphicFramePr>
          <p:cNvPr id="4" name="3 İçerik Yer Tutucusu"/>
          <p:cNvGraphicFramePr>
            <a:graphicFrameLocks noGrp="1"/>
          </p:cNvGraphicFramePr>
          <p:nvPr>
            <p:ph idx="1"/>
          </p:nvPr>
        </p:nvGraphicFramePr>
        <p:xfrm>
          <a:off x="187624" y="1963792"/>
          <a:ext cx="8805414" cy="1596390"/>
        </p:xfrm>
        <a:graphic>
          <a:graphicData uri="http://schemas.openxmlformats.org/drawingml/2006/table">
            <a:tbl>
              <a:tblPr firstRow="1" bandRow="1">
                <a:tableStyleId>{5940675A-B579-460E-94D1-54222C63F5DA}</a:tableStyleId>
              </a:tblPr>
              <a:tblGrid>
                <a:gridCol w="4470641">
                  <a:extLst>
                    <a:ext uri="{9D8B030D-6E8A-4147-A177-3AD203B41FA5}">
                      <a16:colId xmlns:a16="http://schemas.microsoft.com/office/drawing/2014/main" val="20000"/>
                    </a:ext>
                  </a:extLst>
                </a:gridCol>
                <a:gridCol w="4334773">
                  <a:extLst>
                    <a:ext uri="{9D8B030D-6E8A-4147-A177-3AD203B41FA5}">
                      <a16:colId xmlns:a16="http://schemas.microsoft.com/office/drawing/2014/main" val="20001"/>
                    </a:ext>
                  </a:extLst>
                </a:gridCol>
              </a:tblGrid>
              <a:tr h="278130">
                <a:tc>
                  <a:txBody>
                    <a:bodyPr/>
                    <a:lstStyle/>
                    <a:p>
                      <a:r>
                        <a:rPr lang="tr-TR" sz="1100" b="1" dirty="0"/>
                        <a:t>KONU3.</a:t>
                      </a:r>
                    </a:p>
                  </a:txBody>
                  <a:tcPr marL="68580" marR="68580" marT="34290" marB="34290"/>
                </a:tc>
                <a:tc>
                  <a:txBody>
                    <a:bodyPr/>
                    <a:lstStyle/>
                    <a:p>
                      <a:pPr fontAlgn="base"/>
                      <a:r>
                        <a:rPr lang="tr-TR" sz="900" b="1" i="0" kern="1200" dirty="0">
                          <a:solidFill>
                            <a:schemeClr val="tx1"/>
                          </a:solidFill>
                          <a:latin typeface="+mn-lt"/>
                          <a:ea typeface="+mn-ea"/>
                          <a:cs typeface="+mn-cs"/>
                        </a:rPr>
                        <a:t>ABSTRAKT/ EDUCATION BOOK</a:t>
                      </a:r>
                      <a:endParaRPr lang="en-US" sz="900" b="1" i="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val="10000"/>
                  </a:ext>
                </a:extLst>
              </a:tr>
              <a:tr h="388620">
                <a:tc>
                  <a:txBody>
                    <a:bodyPr/>
                    <a:lstStyle/>
                    <a:p>
                      <a:r>
                        <a:rPr lang="tr-TR" sz="1100" dirty="0">
                          <a:solidFill>
                            <a:schemeClr val="bg1">
                              <a:lumMod val="50000"/>
                            </a:schemeClr>
                          </a:solidFill>
                        </a:rPr>
                        <a:t>1. PV</a:t>
                      </a:r>
                      <a:r>
                        <a:rPr lang="tr-TR" sz="1100" baseline="0" dirty="0">
                          <a:solidFill>
                            <a:schemeClr val="bg1">
                              <a:lumMod val="50000"/>
                            </a:schemeClr>
                          </a:solidFill>
                        </a:rPr>
                        <a:t> ve </a:t>
                      </a:r>
                      <a:r>
                        <a:rPr lang="tr-TR" sz="1100" baseline="0" dirty="0" err="1">
                          <a:solidFill>
                            <a:schemeClr val="bg1">
                              <a:lumMod val="50000"/>
                            </a:schemeClr>
                          </a:solidFill>
                        </a:rPr>
                        <a:t>ET’de</a:t>
                      </a:r>
                      <a:r>
                        <a:rPr lang="tr-TR" sz="1100" baseline="0" dirty="0">
                          <a:solidFill>
                            <a:schemeClr val="bg1">
                              <a:lumMod val="50000"/>
                            </a:schemeClr>
                          </a:solidFill>
                        </a:rPr>
                        <a:t> SİTOREDÜKTİF TEDAVİ: </a:t>
                      </a:r>
                      <a:r>
                        <a:rPr lang="tr-TR" sz="1100" dirty="0">
                          <a:solidFill>
                            <a:schemeClr val="bg1">
                              <a:lumMod val="50000"/>
                            </a:schemeClr>
                          </a:solidFill>
                        </a:rPr>
                        <a:t>GENÇ (&lt;25) ERİŞKİNLERDE SİTOREDÜKTİF TEDAVİNİN TROMBOZ</a:t>
                      </a:r>
                      <a:r>
                        <a:rPr lang="tr-TR" sz="1100" baseline="0" dirty="0">
                          <a:solidFill>
                            <a:schemeClr val="bg1">
                              <a:lumMod val="50000"/>
                            </a:schemeClr>
                          </a:solidFill>
                        </a:rPr>
                        <a:t> ve MİYELOFİBROZİS GELİŞMESİNE ETKİSİ</a:t>
                      </a:r>
                      <a:endParaRPr lang="tr-TR" sz="1100" dirty="0">
                        <a:solidFill>
                          <a:schemeClr val="bg1">
                            <a:lumMod val="50000"/>
                          </a:schemeClr>
                        </a:solidFill>
                      </a:endParaRPr>
                    </a:p>
                  </a:txBody>
                  <a:tcPr marL="68580" marR="68580" marT="34290" marB="34290"/>
                </a:tc>
                <a:tc>
                  <a:txBody>
                    <a:bodyPr/>
                    <a:lstStyle/>
                    <a:p>
                      <a:pPr fontAlgn="base"/>
                      <a:r>
                        <a:rPr lang="en-US" sz="900" b="0" i="1" kern="1200" dirty="0">
                          <a:solidFill>
                            <a:schemeClr val="bg1">
                              <a:lumMod val="50000"/>
                            </a:schemeClr>
                          </a:solidFill>
                          <a:latin typeface="+mn-lt"/>
                          <a:ea typeface="+mn-ea"/>
                          <a:cs typeface="+mn-cs"/>
                        </a:rPr>
                        <a:t>Blood</a:t>
                      </a:r>
                      <a:r>
                        <a:rPr lang="en-US" sz="900" b="0" i="0" kern="1200" dirty="0">
                          <a:solidFill>
                            <a:schemeClr val="bg1">
                              <a:lumMod val="50000"/>
                            </a:schemeClr>
                          </a:solidFill>
                          <a:latin typeface="+mn-lt"/>
                          <a:ea typeface="+mn-ea"/>
                          <a:cs typeface="+mn-cs"/>
                        </a:rPr>
                        <a:t> (2023) 142 (Supplement 1): 748.</a:t>
                      </a:r>
                      <a:r>
                        <a:rPr lang="tr-TR" sz="900" b="0" i="0" kern="1200" dirty="0">
                          <a:solidFill>
                            <a:schemeClr val="bg1">
                              <a:lumMod val="50000"/>
                            </a:schemeClr>
                          </a:solidFill>
                          <a:latin typeface="+mn-lt"/>
                          <a:ea typeface="+mn-ea"/>
                          <a:cs typeface="+mn-cs"/>
                        </a:rPr>
                        <a:t> </a:t>
                      </a:r>
                      <a:r>
                        <a:rPr lang="en-US" sz="900" b="0" i="0" u="none" strike="noStrike" kern="1200" dirty="0">
                          <a:solidFill>
                            <a:schemeClr val="bg1">
                              <a:lumMod val="50000"/>
                            </a:schemeClr>
                          </a:solidFill>
                          <a:latin typeface="+mn-lt"/>
                          <a:ea typeface="+mn-ea"/>
                          <a:cs typeface="+mn-cs"/>
                          <a:hlinkClick r:id="rId2"/>
                        </a:rPr>
                        <a:t>https://doi.org/10.1182/blood-2023-185108</a:t>
                      </a:r>
                      <a:endParaRPr lang="en-US" sz="900" b="0" i="0" kern="1200" dirty="0">
                        <a:solidFill>
                          <a:schemeClr val="bg1">
                            <a:lumMod val="50000"/>
                          </a:schemeClr>
                        </a:solidFill>
                        <a:latin typeface="+mn-lt"/>
                        <a:ea typeface="+mn-ea"/>
                        <a:cs typeface="+mn-cs"/>
                      </a:endParaRPr>
                    </a:p>
                    <a:p>
                      <a:r>
                        <a:rPr lang="tr-TR" sz="900" b="1" i="0" kern="1200" dirty="0" err="1">
                          <a:solidFill>
                            <a:schemeClr val="bg1">
                              <a:lumMod val="50000"/>
                            </a:schemeClr>
                          </a:solidFill>
                          <a:latin typeface="+mn-lt"/>
                          <a:ea typeface="+mn-ea"/>
                          <a:cs typeface="+mn-cs"/>
                        </a:rPr>
                        <a:t>Hematology</a:t>
                      </a:r>
                      <a:r>
                        <a:rPr lang="tr-TR" sz="900" b="1" i="0" kern="1200" dirty="0">
                          <a:solidFill>
                            <a:schemeClr val="bg1">
                              <a:lumMod val="50000"/>
                            </a:schemeClr>
                          </a:solidFill>
                          <a:latin typeface="+mn-lt"/>
                          <a:ea typeface="+mn-ea"/>
                          <a:cs typeface="+mn-cs"/>
                        </a:rPr>
                        <a:t> </a:t>
                      </a:r>
                      <a:r>
                        <a:rPr lang="tr-TR" sz="900" b="1" i="0" kern="1200" dirty="0" err="1">
                          <a:solidFill>
                            <a:schemeClr val="bg1">
                              <a:lumMod val="50000"/>
                            </a:schemeClr>
                          </a:solidFill>
                          <a:latin typeface="+mn-lt"/>
                          <a:ea typeface="+mn-ea"/>
                          <a:cs typeface="+mn-cs"/>
                        </a:rPr>
                        <a:t>Am</a:t>
                      </a:r>
                      <a:r>
                        <a:rPr lang="tr-TR" sz="900" b="1" i="0" kern="1200" dirty="0">
                          <a:solidFill>
                            <a:schemeClr val="bg1">
                              <a:lumMod val="50000"/>
                            </a:schemeClr>
                          </a:solidFill>
                          <a:latin typeface="+mn-lt"/>
                          <a:ea typeface="+mn-ea"/>
                          <a:cs typeface="+mn-cs"/>
                        </a:rPr>
                        <a:t> </a:t>
                      </a:r>
                      <a:r>
                        <a:rPr lang="tr-TR" sz="900" b="1" i="0" kern="1200" dirty="0" err="1">
                          <a:solidFill>
                            <a:schemeClr val="bg1">
                              <a:lumMod val="50000"/>
                            </a:schemeClr>
                          </a:solidFill>
                          <a:latin typeface="+mn-lt"/>
                          <a:ea typeface="+mn-ea"/>
                          <a:cs typeface="+mn-cs"/>
                        </a:rPr>
                        <a:t>Soc</a:t>
                      </a:r>
                      <a:r>
                        <a:rPr lang="tr-TR" sz="900" b="1" i="0" kern="1200" dirty="0">
                          <a:solidFill>
                            <a:schemeClr val="bg1">
                              <a:lumMod val="50000"/>
                            </a:schemeClr>
                          </a:solidFill>
                          <a:latin typeface="+mn-lt"/>
                          <a:ea typeface="+mn-ea"/>
                          <a:cs typeface="+mn-cs"/>
                        </a:rPr>
                        <a:t> </a:t>
                      </a:r>
                      <a:r>
                        <a:rPr lang="tr-TR" sz="900" b="1" i="0" kern="1200" dirty="0" err="1">
                          <a:solidFill>
                            <a:schemeClr val="bg1">
                              <a:lumMod val="50000"/>
                            </a:schemeClr>
                          </a:solidFill>
                          <a:latin typeface="+mn-lt"/>
                          <a:ea typeface="+mn-ea"/>
                          <a:cs typeface="+mn-cs"/>
                        </a:rPr>
                        <a:t>Hematol</a:t>
                      </a:r>
                      <a:r>
                        <a:rPr lang="tr-TR" sz="900" b="1" i="0" kern="1200" dirty="0">
                          <a:solidFill>
                            <a:schemeClr val="bg1">
                              <a:lumMod val="50000"/>
                            </a:schemeClr>
                          </a:solidFill>
                          <a:latin typeface="+mn-lt"/>
                          <a:ea typeface="+mn-ea"/>
                          <a:cs typeface="+mn-cs"/>
                        </a:rPr>
                        <a:t> </a:t>
                      </a:r>
                      <a:r>
                        <a:rPr lang="tr-TR" sz="900" b="1" i="0" kern="1200" dirty="0" err="1">
                          <a:solidFill>
                            <a:schemeClr val="bg1">
                              <a:lumMod val="50000"/>
                            </a:schemeClr>
                          </a:solidFill>
                          <a:latin typeface="+mn-lt"/>
                          <a:ea typeface="+mn-ea"/>
                          <a:cs typeface="+mn-cs"/>
                        </a:rPr>
                        <a:t>Educ</a:t>
                      </a:r>
                      <a:r>
                        <a:rPr lang="tr-TR" sz="900" b="1" i="0" kern="1200" dirty="0">
                          <a:solidFill>
                            <a:schemeClr val="bg1">
                              <a:lumMod val="50000"/>
                            </a:schemeClr>
                          </a:solidFill>
                          <a:latin typeface="+mn-lt"/>
                          <a:ea typeface="+mn-ea"/>
                          <a:cs typeface="+mn-cs"/>
                        </a:rPr>
                        <a:t> Program. </a:t>
                      </a:r>
                      <a:r>
                        <a:rPr lang="tr-TR" sz="900" b="0" i="0" kern="1200" dirty="0">
                          <a:solidFill>
                            <a:schemeClr val="bg1">
                              <a:lumMod val="50000"/>
                            </a:schemeClr>
                          </a:solidFill>
                          <a:latin typeface="+mn-lt"/>
                          <a:ea typeface="+mn-ea"/>
                          <a:cs typeface="+mn-cs"/>
                          <a:hlinkClick r:id="rId3"/>
                        </a:rPr>
                        <a:t>2023 </a:t>
                      </a:r>
                      <a:r>
                        <a:rPr lang="tr-TR" sz="900" b="0" i="0" kern="1200" dirty="0" err="1">
                          <a:solidFill>
                            <a:schemeClr val="bg1">
                              <a:lumMod val="50000"/>
                            </a:schemeClr>
                          </a:solidFill>
                          <a:latin typeface="+mn-lt"/>
                          <a:ea typeface="+mn-ea"/>
                          <a:cs typeface="+mn-cs"/>
                          <a:hlinkClick r:id="rId3"/>
                        </a:rPr>
                        <a:t>Dec</a:t>
                      </a:r>
                      <a:r>
                        <a:rPr lang="tr-TR" sz="900" b="0" i="0" kern="1200" dirty="0">
                          <a:solidFill>
                            <a:schemeClr val="bg1">
                              <a:lumMod val="50000"/>
                            </a:schemeClr>
                          </a:solidFill>
                          <a:latin typeface="+mn-lt"/>
                          <a:ea typeface="+mn-ea"/>
                          <a:cs typeface="+mn-cs"/>
                          <a:hlinkClick r:id="rId3"/>
                        </a:rPr>
                        <a:t> 8;2023(1):660</a:t>
                      </a:r>
                      <a:endParaRPr lang="en-US" sz="900" b="0" i="0" kern="1200" dirty="0">
                        <a:solidFill>
                          <a:schemeClr val="bg1">
                            <a:lumMod val="50000"/>
                          </a:schemeClr>
                        </a:solidFill>
                        <a:latin typeface="+mn-lt"/>
                        <a:ea typeface="+mn-ea"/>
                        <a:cs typeface="+mn-cs"/>
                      </a:endParaRPr>
                    </a:p>
                  </a:txBody>
                  <a:tcPr marL="68580" marR="68580" marT="34290" marB="34290"/>
                </a:tc>
                <a:extLst>
                  <a:ext uri="{0D108BD9-81ED-4DB2-BD59-A6C34878D82A}">
                    <a16:rowId xmlns:a16="http://schemas.microsoft.com/office/drawing/2014/main" val="10001"/>
                  </a:ext>
                </a:extLst>
              </a:tr>
              <a:tr h="342900">
                <a:tc>
                  <a:txBody>
                    <a:bodyPr/>
                    <a:lstStyle/>
                    <a:p>
                      <a:r>
                        <a:rPr lang="tr-TR" sz="1100" dirty="0">
                          <a:solidFill>
                            <a:schemeClr val="bg1">
                              <a:lumMod val="50000"/>
                            </a:schemeClr>
                          </a:solidFill>
                        </a:rPr>
                        <a:t>2. PV BİRİNCİ BASAMAK TEDAVİSİNDE RUKSOLITINIB</a:t>
                      </a:r>
                    </a:p>
                  </a:txBody>
                  <a:tcPr marL="68580" marR="68580" marT="34290" marB="34290"/>
                </a:tc>
                <a:tc>
                  <a:txBody>
                    <a:bodyPr/>
                    <a:lstStyle/>
                    <a:p>
                      <a:pPr fontAlgn="base"/>
                      <a:r>
                        <a:rPr lang="en-US" sz="900" b="0" i="1" kern="1200" dirty="0">
                          <a:solidFill>
                            <a:schemeClr val="bg1">
                              <a:lumMod val="50000"/>
                            </a:schemeClr>
                          </a:solidFill>
                          <a:latin typeface="+mn-lt"/>
                          <a:ea typeface="+mn-ea"/>
                          <a:cs typeface="+mn-cs"/>
                        </a:rPr>
                        <a:t>Blood</a:t>
                      </a:r>
                      <a:r>
                        <a:rPr lang="en-US" sz="900" b="0" i="0" kern="1200" dirty="0">
                          <a:solidFill>
                            <a:schemeClr val="bg1">
                              <a:lumMod val="50000"/>
                            </a:schemeClr>
                          </a:solidFill>
                          <a:latin typeface="+mn-lt"/>
                          <a:ea typeface="+mn-ea"/>
                          <a:cs typeface="+mn-cs"/>
                        </a:rPr>
                        <a:t> (2023) 142 (Supplement 1): 619.</a:t>
                      </a:r>
                      <a:r>
                        <a:rPr lang="tr-TR" sz="900" b="0" i="0" kern="1200" dirty="0">
                          <a:solidFill>
                            <a:schemeClr val="bg1">
                              <a:lumMod val="50000"/>
                            </a:schemeClr>
                          </a:solidFill>
                          <a:latin typeface="+mn-lt"/>
                          <a:ea typeface="+mn-ea"/>
                          <a:cs typeface="+mn-cs"/>
                        </a:rPr>
                        <a:t> </a:t>
                      </a:r>
                      <a:r>
                        <a:rPr lang="en-US" sz="900" b="0" i="0" u="none" strike="noStrike" kern="1200" dirty="0">
                          <a:solidFill>
                            <a:schemeClr val="bg1">
                              <a:lumMod val="50000"/>
                            </a:schemeClr>
                          </a:solidFill>
                          <a:latin typeface="+mn-lt"/>
                          <a:ea typeface="+mn-ea"/>
                          <a:cs typeface="+mn-cs"/>
                          <a:hlinkClick r:id="rId4"/>
                        </a:rPr>
                        <a:t>https://doi.org/10.1182/blood-2023-173225</a:t>
                      </a:r>
                      <a:endParaRPr lang="en-US" sz="900" b="0" i="0" kern="1200" dirty="0">
                        <a:solidFill>
                          <a:schemeClr val="bg1">
                            <a:lumMod val="50000"/>
                          </a:schemeClr>
                        </a:solidFill>
                        <a:latin typeface="+mn-lt"/>
                        <a:ea typeface="+mn-ea"/>
                        <a:cs typeface="+mn-cs"/>
                      </a:endParaRPr>
                    </a:p>
                    <a:p>
                      <a:pPr fontAlgn="base"/>
                      <a:endParaRPr lang="en-US" sz="900" b="0" i="0" kern="1200" dirty="0">
                        <a:solidFill>
                          <a:schemeClr val="bg1">
                            <a:lumMod val="50000"/>
                          </a:schemeClr>
                        </a:solidFill>
                        <a:latin typeface="+mn-lt"/>
                        <a:ea typeface="+mn-ea"/>
                        <a:cs typeface="+mn-cs"/>
                      </a:endParaRPr>
                    </a:p>
                  </a:txBody>
                  <a:tcPr marL="68580" marR="68580" marT="34290" marB="34290"/>
                </a:tc>
                <a:extLst>
                  <a:ext uri="{0D108BD9-81ED-4DB2-BD59-A6C34878D82A}">
                    <a16:rowId xmlns:a16="http://schemas.microsoft.com/office/drawing/2014/main" val="10002"/>
                  </a:ext>
                </a:extLst>
              </a:tr>
              <a:tr h="342900">
                <a:tc>
                  <a:txBody>
                    <a:bodyPr/>
                    <a:lstStyle/>
                    <a:p>
                      <a:r>
                        <a:rPr lang="tr-TR" sz="1100" dirty="0">
                          <a:solidFill>
                            <a:srgbClr val="FF0000"/>
                          </a:solidFill>
                        </a:rPr>
                        <a:t>3. HEPCIDIN</a:t>
                      </a:r>
                      <a:r>
                        <a:rPr lang="tr-TR" sz="1100" baseline="0" dirty="0">
                          <a:solidFill>
                            <a:srgbClr val="FF0000"/>
                          </a:solidFill>
                        </a:rPr>
                        <a:t> MİMETİK AJAN FLEBOTOMİSİZ HEMATOKRİT KONTROLÜ SAĞLIYOR.</a:t>
                      </a:r>
                      <a:endParaRPr lang="tr-TR" sz="1100" dirty="0">
                        <a:solidFill>
                          <a:srgbClr val="FF0000"/>
                        </a:solidFill>
                      </a:endParaRPr>
                    </a:p>
                  </a:txBody>
                  <a:tcPr marL="68580" marR="68580" marT="34290" marB="34290"/>
                </a:tc>
                <a:tc>
                  <a:txBody>
                    <a:bodyPr/>
                    <a:lstStyle/>
                    <a:p>
                      <a:pPr fontAlgn="base"/>
                      <a:r>
                        <a:rPr lang="en-US" sz="900" b="0" i="1" kern="1200" dirty="0">
                          <a:solidFill>
                            <a:srgbClr val="FF0000"/>
                          </a:solidFill>
                          <a:latin typeface="+mn-lt"/>
                          <a:ea typeface="+mn-ea"/>
                          <a:cs typeface="+mn-cs"/>
                        </a:rPr>
                        <a:t>Blood</a:t>
                      </a:r>
                      <a:r>
                        <a:rPr lang="en-US" sz="900" b="0" i="0" kern="1200" dirty="0">
                          <a:solidFill>
                            <a:srgbClr val="FF0000"/>
                          </a:solidFill>
                          <a:latin typeface="+mn-lt"/>
                          <a:ea typeface="+mn-ea"/>
                          <a:cs typeface="+mn-cs"/>
                        </a:rPr>
                        <a:t> (2023) 142 (Supplement 1): 745.</a:t>
                      </a:r>
                      <a:r>
                        <a:rPr lang="tr-TR" sz="900" b="0" i="0" kern="1200" dirty="0">
                          <a:solidFill>
                            <a:srgbClr val="FF0000"/>
                          </a:solidFill>
                          <a:latin typeface="+mn-lt"/>
                          <a:ea typeface="+mn-ea"/>
                          <a:cs typeface="+mn-cs"/>
                        </a:rPr>
                        <a:t> </a:t>
                      </a:r>
                      <a:r>
                        <a:rPr lang="en-US" sz="900" b="0" i="0" u="none" strike="noStrike" kern="1200" dirty="0">
                          <a:solidFill>
                            <a:srgbClr val="FF0000"/>
                          </a:solidFill>
                          <a:latin typeface="+mn-lt"/>
                          <a:ea typeface="+mn-ea"/>
                          <a:cs typeface="+mn-cs"/>
                          <a:hlinkClick r:id="rId5"/>
                        </a:rPr>
                        <a:t>https://doi.org/10.1182/blood-2023-178253</a:t>
                      </a:r>
                      <a:endParaRPr lang="en-US" sz="900" b="0" i="0" kern="1200" dirty="0">
                        <a:solidFill>
                          <a:srgbClr val="FF0000"/>
                        </a:solidFill>
                        <a:latin typeface="+mn-lt"/>
                        <a:ea typeface="+mn-ea"/>
                        <a:cs typeface="+mn-cs"/>
                      </a:endParaRPr>
                    </a:p>
                    <a:p>
                      <a:pPr fontAlgn="base"/>
                      <a:r>
                        <a:rPr lang="en-US" sz="900" b="0" i="1" kern="1200" dirty="0">
                          <a:solidFill>
                            <a:srgbClr val="FF0000"/>
                          </a:solidFill>
                          <a:latin typeface="+mn-lt"/>
                          <a:ea typeface="+mn-ea"/>
                          <a:cs typeface="+mn-cs"/>
                        </a:rPr>
                        <a:t>Blood</a:t>
                      </a:r>
                      <a:r>
                        <a:rPr lang="en-US" sz="900" b="0" i="0" kern="1200" dirty="0">
                          <a:solidFill>
                            <a:srgbClr val="FF0000"/>
                          </a:solidFill>
                          <a:latin typeface="+mn-lt"/>
                          <a:ea typeface="+mn-ea"/>
                          <a:cs typeface="+mn-cs"/>
                        </a:rPr>
                        <a:t> (2023) 142 (Supplement 1): 3208.</a:t>
                      </a:r>
                      <a:r>
                        <a:rPr lang="tr-TR" sz="900" b="0" i="0" kern="1200" dirty="0">
                          <a:solidFill>
                            <a:srgbClr val="FF0000"/>
                          </a:solidFill>
                          <a:latin typeface="+mn-lt"/>
                          <a:ea typeface="+mn-ea"/>
                          <a:cs typeface="+mn-cs"/>
                        </a:rPr>
                        <a:t> </a:t>
                      </a:r>
                      <a:r>
                        <a:rPr lang="en-US" sz="900" b="0" i="0" u="none" strike="noStrike" kern="1200" dirty="0">
                          <a:solidFill>
                            <a:srgbClr val="FF0000"/>
                          </a:solidFill>
                          <a:latin typeface="+mn-lt"/>
                          <a:ea typeface="+mn-ea"/>
                          <a:cs typeface="+mn-cs"/>
                          <a:hlinkClick r:id="rId6"/>
                        </a:rPr>
                        <a:t>https://doi.org/10.1182/blood-2023-178334</a:t>
                      </a:r>
                      <a:endParaRPr lang="en-US" sz="900" b="0" i="0" kern="1200" dirty="0">
                        <a:solidFill>
                          <a:srgbClr val="FF0000"/>
                        </a:solidFill>
                        <a:latin typeface="+mn-lt"/>
                        <a:ea typeface="+mn-ea"/>
                        <a:cs typeface="+mn-cs"/>
                      </a:endParaRPr>
                    </a:p>
                  </a:txBody>
                  <a:tcPr marL="68580" marR="68580" marT="34290" marB="34290"/>
                </a:tc>
                <a:extLst>
                  <a:ext uri="{0D108BD9-81ED-4DB2-BD59-A6C34878D82A}">
                    <a16:rowId xmlns:a16="http://schemas.microsoft.com/office/drawing/2014/main" val="10003"/>
                  </a:ext>
                </a:extLst>
              </a:tr>
            </a:tbl>
          </a:graphicData>
        </a:graphic>
      </p:graphicFrame>
      <p:sp>
        <p:nvSpPr>
          <p:cNvPr id="5" name="4 Metin kutusu"/>
          <p:cNvSpPr txBox="1"/>
          <p:nvPr/>
        </p:nvSpPr>
        <p:spPr>
          <a:xfrm>
            <a:off x="109986" y="3621910"/>
            <a:ext cx="9034014" cy="680956"/>
          </a:xfrm>
          <a:prstGeom prst="rect">
            <a:avLst/>
          </a:prstGeom>
          <a:noFill/>
        </p:spPr>
        <p:txBody>
          <a:bodyPr wrap="square" rtlCol="0">
            <a:spAutoFit/>
          </a:bodyPr>
          <a:lstStyle/>
          <a:p>
            <a:pPr fontAlgn="base">
              <a:buFont typeface="Arial" pitchFamily="34" charset="0"/>
              <a:buChar char="•"/>
            </a:pPr>
            <a:r>
              <a:rPr lang="tr-TR" sz="1275" dirty="0" err="1"/>
              <a:t>Hepcidin</a:t>
            </a:r>
            <a:r>
              <a:rPr lang="tr-TR" sz="1275" dirty="0"/>
              <a:t> </a:t>
            </a:r>
            <a:r>
              <a:rPr lang="tr-TR" sz="1275" dirty="0" err="1"/>
              <a:t>mimetik</a:t>
            </a:r>
            <a:r>
              <a:rPr lang="tr-TR" sz="1275" dirty="0"/>
              <a:t> </a:t>
            </a:r>
            <a:r>
              <a:rPr lang="tr-TR" sz="1275" dirty="0" err="1"/>
              <a:t>Rusfertide</a:t>
            </a:r>
            <a:r>
              <a:rPr lang="tr-TR" sz="1275" dirty="0"/>
              <a:t> demirin dolaşımını (kullanılabilirliğini) sınırlayarak, </a:t>
            </a:r>
            <a:r>
              <a:rPr lang="tr-TR" sz="1275" dirty="0" err="1"/>
              <a:t>flebotomisiz</a:t>
            </a:r>
            <a:r>
              <a:rPr lang="tr-TR" sz="1275" dirty="0"/>
              <a:t> </a:t>
            </a:r>
            <a:r>
              <a:rPr lang="tr-TR" sz="1275" dirty="0" err="1"/>
              <a:t>hematokrit</a:t>
            </a:r>
            <a:r>
              <a:rPr lang="tr-TR" sz="1275" dirty="0"/>
              <a:t> kontrolüne olanak sağlıyor.</a:t>
            </a:r>
          </a:p>
          <a:p>
            <a:pPr fontAlgn="base">
              <a:buFont typeface="Arial" pitchFamily="34" charset="0"/>
              <a:buChar char="•"/>
            </a:pPr>
            <a:r>
              <a:rPr lang="tr-TR" sz="1275" dirty="0"/>
              <a:t>(Varsa) Hastalardaki demir eksikliğini düzeltiyor. </a:t>
            </a:r>
          </a:p>
          <a:p>
            <a:pPr fontAlgn="base">
              <a:buFont typeface="Arial" pitchFamily="34" charset="0"/>
              <a:buChar char="•"/>
            </a:pPr>
            <a:r>
              <a:rPr lang="tr-TR" sz="1275" dirty="0"/>
              <a:t>(Kronik </a:t>
            </a:r>
            <a:r>
              <a:rPr lang="tr-TR" sz="1275" dirty="0" err="1"/>
              <a:t>inflamasyondakine</a:t>
            </a:r>
            <a:r>
              <a:rPr lang="tr-TR" sz="1275" dirty="0"/>
              <a:t> benzer bir serum demir profili ortaya çıkıyor: </a:t>
            </a:r>
            <a:r>
              <a:rPr lang="tr-TR" sz="1275" dirty="0" err="1"/>
              <a:t>Feritin</a:t>
            </a:r>
            <a:r>
              <a:rPr lang="tr-TR" sz="1275" dirty="0"/>
              <a:t> N-yüksek, TS düşük. </a:t>
            </a:r>
          </a:p>
        </p:txBody>
      </p:sp>
    </p:spTree>
    <p:extLst>
      <p:ext uri="{BB962C8B-B14F-4D97-AF65-F5344CB8AC3E}">
        <p14:creationId xmlns:p14="http://schemas.microsoft.com/office/powerpoint/2010/main" val="1154642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Şimşek İşareti 3">
            <a:extLst>
              <a:ext uri="{FF2B5EF4-FFF2-40B4-BE49-F238E27FC236}">
                <a16:creationId xmlns:a16="http://schemas.microsoft.com/office/drawing/2014/main" id="{CF7A2D03-E6D4-4672-B2CF-78B162BB0074}"/>
              </a:ext>
            </a:extLst>
          </p:cNvPr>
          <p:cNvSpPr/>
          <p:nvPr/>
        </p:nvSpPr>
        <p:spPr>
          <a:xfrm rot="21141189">
            <a:off x="2075587" y="2057591"/>
            <a:ext cx="1407639" cy="1849336"/>
          </a:xfrm>
          <a:prstGeom prst="lightningBol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Metin kutusu 4">
            <a:extLst>
              <a:ext uri="{FF2B5EF4-FFF2-40B4-BE49-F238E27FC236}">
                <a16:creationId xmlns:a16="http://schemas.microsoft.com/office/drawing/2014/main" id="{664DC3F2-0EE5-46B4-BAB6-BA5BE02F8BDF}"/>
              </a:ext>
            </a:extLst>
          </p:cNvPr>
          <p:cNvSpPr txBox="1"/>
          <p:nvPr/>
        </p:nvSpPr>
        <p:spPr>
          <a:xfrm>
            <a:off x="862899" y="4581128"/>
            <a:ext cx="2809687" cy="369332"/>
          </a:xfrm>
          <a:prstGeom prst="rect">
            <a:avLst/>
          </a:prstGeom>
          <a:noFill/>
        </p:spPr>
        <p:txBody>
          <a:bodyPr wrap="square" rtlCol="0">
            <a:spAutoFit/>
          </a:bodyPr>
          <a:lstStyle/>
          <a:p>
            <a:r>
              <a:rPr lang="tr-TR" b="1" dirty="0"/>
              <a:t>MEZENKİMAL KÖK HÜCRE</a:t>
            </a:r>
          </a:p>
        </p:txBody>
      </p:sp>
      <p:sp>
        <p:nvSpPr>
          <p:cNvPr id="6" name="Metin kutusu 5">
            <a:extLst>
              <a:ext uri="{FF2B5EF4-FFF2-40B4-BE49-F238E27FC236}">
                <a16:creationId xmlns:a16="http://schemas.microsoft.com/office/drawing/2014/main" id="{474F4B1F-8BAD-4ED2-ACB3-7A88F0399E30}"/>
              </a:ext>
            </a:extLst>
          </p:cNvPr>
          <p:cNvSpPr txBox="1"/>
          <p:nvPr/>
        </p:nvSpPr>
        <p:spPr>
          <a:xfrm>
            <a:off x="284505" y="1386837"/>
            <a:ext cx="2550183" cy="800219"/>
          </a:xfrm>
          <a:prstGeom prst="rect">
            <a:avLst/>
          </a:prstGeom>
          <a:noFill/>
        </p:spPr>
        <p:txBody>
          <a:bodyPr wrap="square" rtlCol="0">
            <a:spAutoFit/>
          </a:bodyPr>
          <a:lstStyle/>
          <a:p>
            <a:pPr algn="r"/>
            <a:r>
              <a:rPr lang="tr-TR" b="1" dirty="0"/>
              <a:t>NEOPLASTİK HÜCRELER </a:t>
            </a:r>
          </a:p>
          <a:p>
            <a:pPr algn="r"/>
            <a:r>
              <a:rPr lang="tr-TR" sz="1400" b="1" dirty="0"/>
              <a:t>(HEMATOPOİETİK veya METASTATİK)</a:t>
            </a:r>
          </a:p>
        </p:txBody>
      </p:sp>
      <p:sp>
        <p:nvSpPr>
          <p:cNvPr id="7" name="Metin kutusu 6">
            <a:extLst>
              <a:ext uri="{FF2B5EF4-FFF2-40B4-BE49-F238E27FC236}">
                <a16:creationId xmlns:a16="http://schemas.microsoft.com/office/drawing/2014/main" id="{9AF10678-D82E-4585-82BC-020E95A69FBB}"/>
              </a:ext>
            </a:extLst>
          </p:cNvPr>
          <p:cNvSpPr txBox="1"/>
          <p:nvPr/>
        </p:nvSpPr>
        <p:spPr>
          <a:xfrm>
            <a:off x="35496" y="2204864"/>
            <a:ext cx="2211006" cy="800219"/>
          </a:xfrm>
          <a:prstGeom prst="rect">
            <a:avLst/>
          </a:prstGeom>
          <a:noFill/>
        </p:spPr>
        <p:txBody>
          <a:bodyPr wrap="square" rtlCol="0">
            <a:spAutoFit/>
          </a:bodyPr>
          <a:lstStyle/>
          <a:p>
            <a:r>
              <a:rPr lang="tr-TR" b="1" dirty="0"/>
              <a:t>İMMÜN HÜCRELER</a:t>
            </a:r>
          </a:p>
          <a:p>
            <a:r>
              <a:rPr lang="tr-TR" sz="1400" b="1" dirty="0"/>
              <a:t>(İNFEKSİYON veya İNFLAMASYON)</a:t>
            </a:r>
          </a:p>
        </p:txBody>
      </p:sp>
      <p:cxnSp>
        <p:nvCxnSpPr>
          <p:cNvPr id="10" name="Düz Ok Bağlayıcısı 9">
            <a:extLst>
              <a:ext uri="{FF2B5EF4-FFF2-40B4-BE49-F238E27FC236}">
                <a16:creationId xmlns:a16="http://schemas.microsoft.com/office/drawing/2014/main" id="{7D698404-3222-402E-BBBA-3284198A0EAA}"/>
              </a:ext>
            </a:extLst>
          </p:cNvPr>
          <p:cNvCxnSpPr>
            <a:cxnSpLocks/>
          </p:cNvCxnSpPr>
          <p:nvPr/>
        </p:nvCxnSpPr>
        <p:spPr>
          <a:xfrm>
            <a:off x="7236296" y="2132856"/>
            <a:ext cx="0" cy="73285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Metin kutusu 11">
            <a:extLst>
              <a:ext uri="{FF2B5EF4-FFF2-40B4-BE49-F238E27FC236}">
                <a16:creationId xmlns:a16="http://schemas.microsoft.com/office/drawing/2014/main" id="{9B88274D-50FD-46AD-AACB-AA7F97B5DA40}"/>
              </a:ext>
            </a:extLst>
          </p:cNvPr>
          <p:cNvSpPr txBox="1"/>
          <p:nvPr/>
        </p:nvSpPr>
        <p:spPr>
          <a:xfrm>
            <a:off x="5500003" y="2865710"/>
            <a:ext cx="3374791" cy="923330"/>
          </a:xfrm>
          <a:prstGeom prst="rect">
            <a:avLst/>
          </a:prstGeom>
          <a:noFill/>
        </p:spPr>
        <p:txBody>
          <a:bodyPr wrap="square" rtlCol="0">
            <a:spAutoFit/>
          </a:bodyPr>
          <a:lstStyle/>
          <a:p>
            <a:pPr algn="ctr"/>
            <a:r>
              <a:rPr lang="tr-TR" b="1" dirty="0"/>
              <a:t>BAĞ DOKUSU YAPIM-YIKIM DENGESİNİN</a:t>
            </a:r>
          </a:p>
          <a:p>
            <a:pPr algn="ctr"/>
            <a:r>
              <a:rPr lang="tr-TR" b="1" dirty="0"/>
              <a:t>YAPIM LEHİNDE BOZULMASI</a:t>
            </a:r>
          </a:p>
        </p:txBody>
      </p:sp>
      <p:sp>
        <p:nvSpPr>
          <p:cNvPr id="16" name="Metin kutusu 15">
            <a:extLst>
              <a:ext uri="{FF2B5EF4-FFF2-40B4-BE49-F238E27FC236}">
                <a16:creationId xmlns:a16="http://schemas.microsoft.com/office/drawing/2014/main" id="{363E3503-902A-42E6-BCFD-313EDFB92340}"/>
              </a:ext>
            </a:extLst>
          </p:cNvPr>
          <p:cNvSpPr txBox="1"/>
          <p:nvPr/>
        </p:nvSpPr>
        <p:spPr>
          <a:xfrm>
            <a:off x="6012160" y="1484784"/>
            <a:ext cx="3240360" cy="584775"/>
          </a:xfrm>
          <a:prstGeom prst="rect">
            <a:avLst/>
          </a:prstGeom>
          <a:noFill/>
        </p:spPr>
        <p:txBody>
          <a:bodyPr wrap="square" rtlCol="0">
            <a:spAutoFit/>
          </a:bodyPr>
          <a:lstStyle/>
          <a:p>
            <a:r>
              <a:rPr lang="tr-TR" b="1" dirty="0"/>
              <a:t>METABOLİK SORUNLAR</a:t>
            </a:r>
          </a:p>
          <a:p>
            <a:r>
              <a:rPr lang="tr-TR" sz="1400" b="1" dirty="0"/>
              <a:t>(VİT D EKSİKLİĞİ, HİPERPARATİROİDİZM) </a:t>
            </a:r>
          </a:p>
        </p:txBody>
      </p:sp>
      <p:sp>
        <p:nvSpPr>
          <p:cNvPr id="19" name="Metin kutusu 18">
            <a:extLst>
              <a:ext uri="{FF2B5EF4-FFF2-40B4-BE49-F238E27FC236}">
                <a16:creationId xmlns:a16="http://schemas.microsoft.com/office/drawing/2014/main" id="{3C7AEBBB-EDBF-4593-9872-2F7EA3C7A691}"/>
              </a:ext>
            </a:extLst>
          </p:cNvPr>
          <p:cNvSpPr txBox="1"/>
          <p:nvPr/>
        </p:nvSpPr>
        <p:spPr>
          <a:xfrm>
            <a:off x="1568310" y="2543418"/>
            <a:ext cx="3120770" cy="923330"/>
          </a:xfrm>
          <a:prstGeom prst="rect">
            <a:avLst/>
          </a:prstGeom>
          <a:noFill/>
        </p:spPr>
        <p:txBody>
          <a:bodyPr wrap="square" rtlCol="0">
            <a:spAutoFit/>
          </a:bodyPr>
          <a:lstStyle/>
          <a:p>
            <a:r>
              <a:rPr lang="tr-TR" dirty="0" err="1"/>
              <a:t>Megakaryositler</a:t>
            </a:r>
            <a:r>
              <a:rPr lang="tr-TR" dirty="0"/>
              <a:t>, </a:t>
            </a:r>
            <a:r>
              <a:rPr lang="tr-TR" dirty="0" err="1"/>
              <a:t>trombositler</a:t>
            </a:r>
            <a:r>
              <a:rPr lang="tr-TR" dirty="0"/>
              <a:t>, </a:t>
            </a:r>
            <a:r>
              <a:rPr lang="tr-TR" dirty="0" err="1"/>
              <a:t>eozinofiller</a:t>
            </a:r>
            <a:r>
              <a:rPr lang="tr-TR" dirty="0"/>
              <a:t>, bazofiller, </a:t>
            </a:r>
            <a:r>
              <a:rPr lang="tr-TR" dirty="0" err="1"/>
              <a:t>mastlar</a:t>
            </a:r>
            <a:r>
              <a:rPr lang="tr-TR" dirty="0"/>
              <a:t>, </a:t>
            </a:r>
            <a:r>
              <a:rPr lang="tr-TR" dirty="0" err="1"/>
              <a:t>makrofajlar</a:t>
            </a:r>
            <a:endParaRPr lang="tr-TR" dirty="0"/>
          </a:p>
        </p:txBody>
      </p:sp>
      <p:sp>
        <p:nvSpPr>
          <p:cNvPr id="20" name="Dikdörtgen 19">
            <a:extLst>
              <a:ext uri="{FF2B5EF4-FFF2-40B4-BE49-F238E27FC236}">
                <a16:creationId xmlns:a16="http://schemas.microsoft.com/office/drawing/2014/main" id="{E03A1DC5-E944-4B3A-87E9-ED88C1F488C8}"/>
              </a:ext>
            </a:extLst>
          </p:cNvPr>
          <p:cNvSpPr/>
          <p:nvPr/>
        </p:nvSpPr>
        <p:spPr>
          <a:xfrm>
            <a:off x="3284837" y="3244334"/>
            <a:ext cx="735842" cy="369332"/>
          </a:xfrm>
          <a:prstGeom prst="rect">
            <a:avLst/>
          </a:prstGeom>
        </p:spPr>
        <p:txBody>
          <a:bodyPr wrap="none">
            <a:spAutoFit/>
          </a:bodyPr>
          <a:lstStyle/>
          <a:p>
            <a:r>
              <a:rPr lang="tr-TR" dirty="0">
                <a:latin typeface="MyriadPro-Light"/>
              </a:rPr>
              <a:t>TGF-</a:t>
            </a:r>
            <a:r>
              <a:rPr lang="el-GR" dirty="0">
                <a:latin typeface="MyriadPro-Light"/>
              </a:rPr>
              <a:t>β</a:t>
            </a:r>
            <a:endParaRPr lang="tr-TR" dirty="0"/>
          </a:p>
        </p:txBody>
      </p:sp>
      <p:sp>
        <p:nvSpPr>
          <p:cNvPr id="21" name="Dikdörtgen 20">
            <a:extLst>
              <a:ext uri="{FF2B5EF4-FFF2-40B4-BE49-F238E27FC236}">
                <a16:creationId xmlns:a16="http://schemas.microsoft.com/office/drawing/2014/main" id="{824371F6-6853-4C8D-B9A2-CD0DCF72FC4F}"/>
              </a:ext>
            </a:extLst>
          </p:cNvPr>
          <p:cNvSpPr/>
          <p:nvPr/>
        </p:nvSpPr>
        <p:spPr>
          <a:xfrm>
            <a:off x="2524693" y="3511821"/>
            <a:ext cx="760144" cy="369332"/>
          </a:xfrm>
          <a:prstGeom prst="rect">
            <a:avLst/>
          </a:prstGeom>
        </p:spPr>
        <p:txBody>
          <a:bodyPr wrap="none">
            <a:spAutoFit/>
          </a:bodyPr>
          <a:lstStyle/>
          <a:p>
            <a:r>
              <a:rPr lang="tr-TR" dirty="0">
                <a:latin typeface="MyriadPro-Light"/>
              </a:rPr>
              <a:t>CXCL4</a:t>
            </a:r>
            <a:endParaRPr lang="tr-TR" dirty="0"/>
          </a:p>
        </p:txBody>
      </p:sp>
      <p:sp>
        <p:nvSpPr>
          <p:cNvPr id="22" name="Dikdörtgen 21">
            <a:extLst>
              <a:ext uri="{FF2B5EF4-FFF2-40B4-BE49-F238E27FC236}">
                <a16:creationId xmlns:a16="http://schemas.microsoft.com/office/drawing/2014/main" id="{97ABB253-F676-4B0F-ADBF-60117BC9BDC4}"/>
              </a:ext>
            </a:extLst>
          </p:cNvPr>
          <p:cNvSpPr/>
          <p:nvPr/>
        </p:nvSpPr>
        <p:spPr>
          <a:xfrm>
            <a:off x="2387014" y="3894286"/>
            <a:ext cx="1385700" cy="369332"/>
          </a:xfrm>
          <a:prstGeom prst="rect">
            <a:avLst/>
          </a:prstGeom>
        </p:spPr>
        <p:txBody>
          <a:bodyPr wrap="none">
            <a:spAutoFit/>
          </a:bodyPr>
          <a:lstStyle/>
          <a:p>
            <a:r>
              <a:rPr lang="tr-TR" dirty="0">
                <a:latin typeface="MyriadPro-Light"/>
              </a:rPr>
              <a:t>A</a:t>
            </a:r>
            <a:r>
              <a:rPr lang="en-US" dirty="0" err="1">
                <a:latin typeface="MyriadPro-Light"/>
              </a:rPr>
              <a:t>ngiopoietin</a:t>
            </a:r>
            <a:endParaRPr lang="tr-TR" dirty="0"/>
          </a:p>
        </p:txBody>
      </p:sp>
      <p:sp>
        <p:nvSpPr>
          <p:cNvPr id="23" name="Dikdörtgen 22">
            <a:extLst>
              <a:ext uri="{FF2B5EF4-FFF2-40B4-BE49-F238E27FC236}">
                <a16:creationId xmlns:a16="http://schemas.microsoft.com/office/drawing/2014/main" id="{77E78185-1279-4591-80FC-01A958E8A93B}"/>
              </a:ext>
            </a:extLst>
          </p:cNvPr>
          <p:cNvSpPr/>
          <p:nvPr/>
        </p:nvSpPr>
        <p:spPr>
          <a:xfrm>
            <a:off x="3418946" y="3466628"/>
            <a:ext cx="677301" cy="369332"/>
          </a:xfrm>
          <a:prstGeom prst="rect">
            <a:avLst/>
          </a:prstGeom>
        </p:spPr>
        <p:txBody>
          <a:bodyPr wrap="none">
            <a:spAutoFit/>
          </a:bodyPr>
          <a:lstStyle/>
          <a:p>
            <a:r>
              <a:rPr lang="en-US" dirty="0">
                <a:latin typeface="MyriadPro-Light"/>
              </a:rPr>
              <a:t>VEGF</a:t>
            </a:r>
            <a:endParaRPr lang="tr-TR" dirty="0"/>
          </a:p>
        </p:txBody>
      </p:sp>
      <p:sp>
        <p:nvSpPr>
          <p:cNvPr id="24" name="Dikdörtgen 23">
            <a:extLst>
              <a:ext uri="{FF2B5EF4-FFF2-40B4-BE49-F238E27FC236}">
                <a16:creationId xmlns:a16="http://schemas.microsoft.com/office/drawing/2014/main" id="{5D2CA1A5-7C1F-4765-89F5-D7175D411463}"/>
              </a:ext>
            </a:extLst>
          </p:cNvPr>
          <p:cNvSpPr/>
          <p:nvPr/>
        </p:nvSpPr>
        <p:spPr>
          <a:xfrm>
            <a:off x="2859873" y="3717032"/>
            <a:ext cx="829073" cy="369332"/>
          </a:xfrm>
          <a:prstGeom prst="rect">
            <a:avLst/>
          </a:prstGeom>
        </p:spPr>
        <p:txBody>
          <a:bodyPr wrap="none">
            <a:spAutoFit/>
          </a:bodyPr>
          <a:lstStyle/>
          <a:p>
            <a:r>
              <a:rPr lang="en-US" dirty="0">
                <a:latin typeface="MyriadPro-Light"/>
              </a:rPr>
              <a:t>PDGFα</a:t>
            </a:r>
            <a:endParaRPr lang="tr-TR" dirty="0"/>
          </a:p>
        </p:txBody>
      </p:sp>
      <p:sp>
        <p:nvSpPr>
          <p:cNvPr id="25" name="Dikdörtgen 24">
            <a:extLst>
              <a:ext uri="{FF2B5EF4-FFF2-40B4-BE49-F238E27FC236}">
                <a16:creationId xmlns:a16="http://schemas.microsoft.com/office/drawing/2014/main" id="{750FF39C-1FAF-4FC7-A7B8-DC472D3A6485}"/>
              </a:ext>
            </a:extLst>
          </p:cNvPr>
          <p:cNvSpPr/>
          <p:nvPr/>
        </p:nvSpPr>
        <p:spPr>
          <a:xfrm>
            <a:off x="3686662" y="3645024"/>
            <a:ext cx="661912" cy="369332"/>
          </a:xfrm>
          <a:prstGeom prst="rect">
            <a:avLst/>
          </a:prstGeom>
        </p:spPr>
        <p:txBody>
          <a:bodyPr wrap="none">
            <a:spAutoFit/>
          </a:bodyPr>
          <a:lstStyle/>
          <a:p>
            <a:r>
              <a:rPr lang="en-US" dirty="0" err="1">
                <a:latin typeface="MyriadPro-Light"/>
              </a:rPr>
              <a:t>bFGF</a:t>
            </a:r>
            <a:endParaRPr lang="tr-TR" dirty="0"/>
          </a:p>
        </p:txBody>
      </p:sp>
      <p:sp>
        <p:nvSpPr>
          <p:cNvPr id="26" name="Dikdörtgen 25">
            <a:extLst>
              <a:ext uri="{FF2B5EF4-FFF2-40B4-BE49-F238E27FC236}">
                <a16:creationId xmlns:a16="http://schemas.microsoft.com/office/drawing/2014/main" id="{9AB2DF04-7846-4DF9-AA8C-6C417FDD552D}"/>
              </a:ext>
            </a:extLst>
          </p:cNvPr>
          <p:cNvSpPr/>
          <p:nvPr/>
        </p:nvSpPr>
        <p:spPr>
          <a:xfrm>
            <a:off x="2547127" y="4159348"/>
            <a:ext cx="625492" cy="369332"/>
          </a:xfrm>
          <a:prstGeom prst="rect">
            <a:avLst/>
          </a:prstGeom>
        </p:spPr>
        <p:txBody>
          <a:bodyPr wrap="none">
            <a:spAutoFit/>
          </a:bodyPr>
          <a:lstStyle/>
          <a:p>
            <a:r>
              <a:rPr lang="en-US" dirty="0">
                <a:latin typeface="MyriadPro-Light"/>
              </a:rPr>
              <a:t>BMP</a:t>
            </a:r>
            <a:endParaRPr lang="tr-TR" dirty="0"/>
          </a:p>
        </p:txBody>
      </p:sp>
      <p:sp>
        <p:nvSpPr>
          <p:cNvPr id="30" name="Ok: Sağ 29">
            <a:extLst>
              <a:ext uri="{FF2B5EF4-FFF2-40B4-BE49-F238E27FC236}">
                <a16:creationId xmlns:a16="http://schemas.microsoft.com/office/drawing/2014/main" id="{47DA0DF3-E3C5-4C75-A94E-BB9F19E52F9A}"/>
              </a:ext>
            </a:extLst>
          </p:cNvPr>
          <p:cNvSpPr/>
          <p:nvPr/>
        </p:nvSpPr>
        <p:spPr>
          <a:xfrm>
            <a:off x="3560369" y="4642080"/>
            <a:ext cx="848060" cy="243576"/>
          </a:xfrm>
          <a:prstGeom prst="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Metin kutusu 30">
            <a:extLst>
              <a:ext uri="{FF2B5EF4-FFF2-40B4-BE49-F238E27FC236}">
                <a16:creationId xmlns:a16="http://schemas.microsoft.com/office/drawing/2014/main" id="{B5FAF21F-5AE3-4445-B621-0004F2A3AD97}"/>
              </a:ext>
            </a:extLst>
          </p:cNvPr>
          <p:cNvSpPr txBox="1"/>
          <p:nvPr/>
        </p:nvSpPr>
        <p:spPr>
          <a:xfrm>
            <a:off x="4405367" y="4589010"/>
            <a:ext cx="2809687" cy="369332"/>
          </a:xfrm>
          <a:prstGeom prst="rect">
            <a:avLst/>
          </a:prstGeom>
          <a:noFill/>
        </p:spPr>
        <p:txBody>
          <a:bodyPr wrap="square" rtlCol="0">
            <a:spAutoFit/>
          </a:bodyPr>
          <a:lstStyle/>
          <a:p>
            <a:r>
              <a:rPr lang="tr-TR" b="1" dirty="0"/>
              <a:t>MİYOFİBROBLAST</a:t>
            </a:r>
          </a:p>
        </p:txBody>
      </p:sp>
      <p:sp>
        <p:nvSpPr>
          <p:cNvPr id="36" name="Ok: Sağ 35">
            <a:extLst>
              <a:ext uri="{FF2B5EF4-FFF2-40B4-BE49-F238E27FC236}">
                <a16:creationId xmlns:a16="http://schemas.microsoft.com/office/drawing/2014/main" id="{9AAB8810-6197-4FC8-B941-778A892F2C76}"/>
              </a:ext>
            </a:extLst>
          </p:cNvPr>
          <p:cNvSpPr/>
          <p:nvPr/>
        </p:nvSpPr>
        <p:spPr>
          <a:xfrm>
            <a:off x="6316228" y="4653136"/>
            <a:ext cx="488020" cy="232520"/>
          </a:xfrm>
          <a:prstGeom prst="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7" name="Picture 24">
            <a:extLst>
              <a:ext uri="{FF2B5EF4-FFF2-40B4-BE49-F238E27FC236}">
                <a16:creationId xmlns:a16="http://schemas.microsoft.com/office/drawing/2014/main" id="{B4273B25-5786-486B-A8F0-A0C1E3BBE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404320"/>
            <a:ext cx="23145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Metin kutusu 37">
            <a:extLst>
              <a:ext uri="{FF2B5EF4-FFF2-40B4-BE49-F238E27FC236}">
                <a16:creationId xmlns:a16="http://schemas.microsoft.com/office/drawing/2014/main" id="{C8DE6107-D4C3-49F7-AEF4-DE1B595BBBF5}"/>
              </a:ext>
            </a:extLst>
          </p:cNvPr>
          <p:cNvSpPr txBox="1"/>
          <p:nvPr/>
        </p:nvSpPr>
        <p:spPr>
          <a:xfrm>
            <a:off x="6804248" y="4482376"/>
            <a:ext cx="1656184" cy="461665"/>
          </a:xfrm>
          <a:prstGeom prst="rect">
            <a:avLst/>
          </a:prstGeom>
          <a:noFill/>
        </p:spPr>
        <p:txBody>
          <a:bodyPr wrap="square" rtlCol="0">
            <a:spAutoFit/>
          </a:bodyPr>
          <a:lstStyle/>
          <a:p>
            <a:r>
              <a:rPr lang="tr-TR" sz="2400" b="1" dirty="0">
                <a:solidFill>
                  <a:srgbClr val="FF0000"/>
                </a:solidFill>
              </a:rPr>
              <a:t>FİBROZİS</a:t>
            </a:r>
          </a:p>
        </p:txBody>
      </p:sp>
      <p:cxnSp>
        <p:nvCxnSpPr>
          <p:cNvPr id="40" name="Düz Ok Bağlayıcısı 39">
            <a:extLst>
              <a:ext uri="{FF2B5EF4-FFF2-40B4-BE49-F238E27FC236}">
                <a16:creationId xmlns:a16="http://schemas.microsoft.com/office/drawing/2014/main" id="{AD54DCE8-6E6C-42C5-9680-790E5EC0DB01}"/>
              </a:ext>
            </a:extLst>
          </p:cNvPr>
          <p:cNvCxnSpPr>
            <a:cxnSpLocks/>
          </p:cNvCxnSpPr>
          <p:nvPr/>
        </p:nvCxnSpPr>
        <p:spPr>
          <a:xfrm>
            <a:off x="7236296" y="3717032"/>
            <a:ext cx="0" cy="7653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56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0 Metin kutusu">
            <a:extLst>
              <a:ext uri="{FF2B5EF4-FFF2-40B4-BE49-F238E27FC236}">
                <a16:creationId xmlns:a16="http://schemas.microsoft.com/office/drawing/2014/main" id="{0A2F7594-AB67-4778-B03D-55EC04A06218}"/>
              </a:ext>
            </a:extLst>
          </p:cNvPr>
          <p:cNvSpPr txBox="1">
            <a:spLocks noChangeArrowheads="1"/>
          </p:cNvSpPr>
          <p:nvPr/>
        </p:nvSpPr>
        <p:spPr bwMode="auto">
          <a:xfrm>
            <a:off x="79960" y="158425"/>
            <a:ext cx="8415317" cy="369332"/>
          </a:xfrm>
          <a:prstGeom prst="rect">
            <a:avLst/>
          </a:prstGeom>
          <a:noFill/>
          <a:ln w="9525">
            <a:noFill/>
            <a:miter lim="800000"/>
            <a:headEnd/>
            <a:tailEnd/>
          </a:ln>
        </p:spPr>
        <p:txBody>
          <a:bodyPr wrap="none">
            <a:spAutoFit/>
          </a:bodyPr>
          <a:lstStyle/>
          <a:p>
            <a:r>
              <a:rPr lang="tr-TR" b="1" dirty="0">
                <a:solidFill>
                  <a:srgbClr val="FF0000"/>
                </a:solidFill>
              </a:rPr>
              <a:t>NEDEN JAK2 (+) KLONAL HEMATOPOEZ HER VAKADA MANİFEST </a:t>
            </a:r>
            <a:r>
              <a:rPr lang="tr-TR" b="1" dirty="0" err="1">
                <a:solidFill>
                  <a:srgbClr val="FF0000"/>
                </a:solidFill>
              </a:rPr>
              <a:t>MPN’ye</a:t>
            </a:r>
            <a:r>
              <a:rPr lang="tr-TR" b="1" dirty="0">
                <a:solidFill>
                  <a:srgbClr val="FF0000"/>
                </a:solidFill>
              </a:rPr>
              <a:t> DÖNMÜYOR?</a:t>
            </a:r>
          </a:p>
        </p:txBody>
      </p:sp>
      <p:sp>
        <p:nvSpPr>
          <p:cNvPr id="13" name="İçerik Yer Tutucusu 2">
            <a:extLst>
              <a:ext uri="{FF2B5EF4-FFF2-40B4-BE49-F238E27FC236}">
                <a16:creationId xmlns:a16="http://schemas.microsoft.com/office/drawing/2014/main" id="{712C0522-9F68-46FC-A03C-49D6532F626C}"/>
              </a:ext>
            </a:extLst>
          </p:cNvPr>
          <p:cNvSpPr txBox="1">
            <a:spLocks/>
          </p:cNvSpPr>
          <p:nvPr/>
        </p:nvSpPr>
        <p:spPr>
          <a:xfrm>
            <a:off x="89822" y="1052736"/>
            <a:ext cx="8229600" cy="82068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1600" b="1" dirty="0"/>
              <a:t>MUTANT PROGENİTÖR HÜCRENİN MATURASYON SEVİYESİ</a:t>
            </a:r>
          </a:p>
          <a:p>
            <a:r>
              <a:rPr lang="tr-TR" sz="1600" b="1" dirty="0"/>
              <a:t>MUTANT KLONUN SAĞLIKLI HEMATOPOEZ ile ETKİLEŞİMİ:</a:t>
            </a:r>
          </a:p>
          <a:p>
            <a:pPr lvl="1"/>
            <a:r>
              <a:rPr lang="tr-TR" sz="1200" b="1" dirty="0"/>
              <a:t>SAĞLIKLI HEMATOPOEZİN REAKTİF PROLİFERASYONU? </a:t>
            </a:r>
          </a:p>
        </p:txBody>
      </p:sp>
    </p:spTree>
    <p:extLst>
      <p:ext uri="{BB962C8B-B14F-4D97-AF65-F5344CB8AC3E}">
        <p14:creationId xmlns:p14="http://schemas.microsoft.com/office/powerpoint/2010/main" val="366707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0 Metin kutusu">
            <a:extLst>
              <a:ext uri="{FF2B5EF4-FFF2-40B4-BE49-F238E27FC236}">
                <a16:creationId xmlns:a16="http://schemas.microsoft.com/office/drawing/2014/main" id="{0A2F7594-AB67-4778-B03D-55EC04A06218}"/>
              </a:ext>
            </a:extLst>
          </p:cNvPr>
          <p:cNvSpPr txBox="1">
            <a:spLocks noChangeArrowheads="1"/>
          </p:cNvSpPr>
          <p:nvPr/>
        </p:nvSpPr>
        <p:spPr bwMode="auto">
          <a:xfrm>
            <a:off x="117123" y="1547500"/>
            <a:ext cx="8415317" cy="369332"/>
          </a:xfrm>
          <a:prstGeom prst="rect">
            <a:avLst/>
          </a:prstGeom>
          <a:noFill/>
          <a:ln w="9525">
            <a:noFill/>
            <a:miter lim="800000"/>
            <a:headEnd/>
            <a:tailEnd/>
          </a:ln>
        </p:spPr>
        <p:txBody>
          <a:bodyPr wrap="none">
            <a:spAutoFit/>
          </a:bodyPr>
          <a:lstStyle/>
          <a:p>
            <a:r>
              <a:rPr lang="tr-TR" b="1" dirty="0">
                <a:solidFill>
                  <a:srgbClr val="FF0000"/>
                </a:solidFill>
              </a:rPr>
              <a:t>NEDEN JAK2 (+) KLONAL HEMATOPOEZ HER VAKADA MANİFEST </a:t>
            </a:r>
            <a:r>
              <a:rPr lang="tr-TR" b="1" dirty="0" err="1">
                <a:solidFill>
                  <a:srgbClr val="FF0000"/>
                </a:solidFill>
              </a:rPr>
              <a:t>MPN’ye</a:t>
            </a:r>
            <a:r>
              <a:rPr lang="tr-TR" b="1" dirty="0">
                <a:solidFill>
                  <a:srgbClr val="FF0000"/>
                </a:solidFill>
              </a:rPr>
              <a:t> DÖNMÜYOR?</a:t>
            </a:r>
          </a:p>
        </p:txBody>
      </p:sp>
      <p:sp>
        <p:nvSpPr>
          <p:cNvPr id="13" name="İçerik Yer Tutucusu 2">
            <a:extLst>
              <a:ext uri="{FF2B5EF4-FFF2-40B4-BE49-F238E27FC236}">
                <a16:creationId xmlns:a16="http://schemas.microsoft.com/office/drawing/2014/main" id="{712C0522-9F68-46FC-A03C-49D6532F626C}"/>
              </a:ext>
            </a:extLst>
          </p:cNvPr>
          <p:cNvSpPr txBox="1">
            <a:spLocks/>
          </p:cNvSpPr>
          <p:nvPr/>
        </p:nvSpPr>
        <p:spPr>
          <a:xfrm>
            <a:off x="126985" y="1916832"/>
            <a:ext cx="8229600" cy="36933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1600" b="1" dirty="0"/>
              <a:t>MUTANT PROGENİTÖR HÜCRENİN MATURASYON SEVİYESİ?</a:t>
            </a:r>
          </a:p>
          <a:p>
            <a:r>
              <a:rPr lang="tr-TR" sz="1600" b="1" dirty="0"/>
              <a:t>DAHA MATÜR PROGENİTÖR             DAHA KÜÇÜK KLON</a:t>
            </a:r>
          </a:p>
          <a:p>
            <a:pPr marL="0" indent="0">
              <a:buNone/>
            </a:pPr>
            <a:endParaRPr lang="tr-TR" sz="1600" b="1" dirty="0"/>
          </a:p>
          <a:p>
            <a:pPr marL="0" indent="0">
              <a:buNone/>
            </a:pPr>
            <a:endParaRPr lang="tr-TR" sz="1600" b="1" dirty="0"/>
          </a:p>
          <a:p>
            <a:pPr marL="0" indent="0">
              <a:buNone/>
            </a:pPr>
            <a:r>
              <a:rPr lang="tr-TR" sz="1600" b="1" dirty="0">
                <a:solidFill>
                  <a:srgbClr val="FF0000"/>
                </a:solidFill>
              </a:rPr>
              <a:t>MUTANT PROGENİTÖR HÜCRENİN MATURASYON SEVİYESİ JAK2 (+) </a:t>
            </a:r>
            <a:r>
              <a:rPr lang="tr-TR" sz="1600" b="1" dirty="0" err="1">
                <a:solidFill>
                  <a:srgbClr val="FF0000"/>
                </a:solidFill>
              </a:rPr>
              <a:t>MPN’nin</a:t>
            </a:r>
            <a:r>
              <a:rPr lang="tr-TR" sz="1600" b="1" dirty="0">
                <a:solidFill>
                  <a:srgbClr val="FF0000"/>
                </a:solidFill>
              </a:rPr>
              <a:t> KLİNİK FENOTİPİNİ DE BELİRLER:</a:t>
            </a:r>
          </a:p>
          <a:p>
            <a:pPr lvl="1"/>
            <a:r>
              <a:rPr lang="tr-TR" sz="1400" dirty="0" err="1"/>
              <a:t>ET’de</a:t>
            </a:r>
            <a:r>
              <a:rPr lang="tr-TR" sz="1400" dirty="0"/>
              <a:t> MUTANT PROGENİTÖR NİSPETEN DAHA MATÜRDÜR. JAK MUTASYONU VAF DÜZEYİ EN DÜŞÜK OLAN </a:t>
            </a:r>
            <a:r>
              <a:rPr lang="tr-TR" sz="1400" dirty="0" err="1"/>
              <a:t>MPN’dir</a:t>
            </a:r>
            <a:r>
              <a:rPr lang="tr-TR" sz="1400" dirty="0"/>
              <a:t>.</a:t>
            </a:r>
          </a:p>
        </p:txBody>
      </p:sp>
      <p:sp>
        <p:nvSpPr>
          <p:cNvPr id="4" name="10 Metin kutusu">
            <a:extLst>
              <a:ext uri="{FF2B5EF4-FFF2-40B4-BE49-F238E27FC236}">
                <a16:creationId xmlns:a16="http://schemas.microsoft.com/office/drawing/2014/main" id="{C633E9E2-BA13-4B54-A209-ADDB5F3C790F}"/>
              </a:ext>
            </a:extLst>
          </p:cNvPr>
          <p:cNvSpPr txBox="1">
            <a:spLocks noChangeArrowheads="1"/>
          </p:cNvSpPr>
          <p:nvPr/>
        </p:nvSpPr>
        <p:spPr bwMode="auto">
          <a:xfrm>
            <a:off x="107505" y="260648"/>
            <a:ext cx="8424936" cy="1015663"/>
          </a:xfrm>
          <a:prstGeom prst="rect">
            <a:avLst/>
          </a:prstGeom>
          <a:noFill/>
          <a:ln w="9525">
            <a:noFill/>
            <a:miter lim="800000"/>
            <a:headEnd/>
            <a:tailEnd/>
          </a:ln>
        </p:spPr>
        <p:txBody>
          <a:bodyPr wrap="square">
            <a:spAutoFit/>
          </a:bodyPr>
          <a:lstStyle/>
          <a:p>
            <a:r>
              <a:rPr lang="tr-TR" sz="2000" b="1" dirty="0">
                <a:solidFill>
                  <a:srgbClr val="FF0000"/>
                </a:solidFill>
              </a:rPr>
              <a:t>JAK2 MUTASYONU PROLİFERASYON AVANTAJI SAĞLAMAK SURETİYLE </a:t>
            </a:r>
          </a:p>
          <a:p>
            <a:r>
              <a:rPr lang="tr-TR" sz="2000" b="1" dirty="0">
                <a:solidFill>
                  <a:srgbClr val="FF0000"/>
                </a:solidFill>
              </a:rPr>
              <a:t>–BAŞKA MUTASYONA GEREK KALMAKSIZIN– </a:t>
            </a:r>
          </a:p>
          <a:p>
            <a:r>
              <a:rPr lang="tr-TR" sz="2000" b="1" dirty="0">
                <a:solidFill>
                  <a:srgbClr val="FF0000"/>
                </a:solidFill>
              </a:rPr>
              <a:t>MPN FENOTİPİNİN ORTAYA ÇIKMASINI SAĞLAYABİLİR.</a:t>
            </a:r>
          </a:p>
        </p:txBody>
      </p:sp>
      <p:pic>
        <p:nvPicPr>
          <p:cNvPr id="3" name="Resim 2">
            <a:extLst>
              <a:ext uri="{FF2B5EF4-FFF2-40B4-BE49-F238E27FC236}">
                <a16:creationId xmlns:a16="http://schemas.microsoft.com/office/drawing/2014/main" id="{F45F9137-F357-44F7-B63C-8A2D36E209D8}"/>
              </a:ext>
            </a:extLst>
          </p:cNvPr>
          <p:cNvPicPr>
            <a:picLocks noChangeAspect="1"/>
          </p:cNvPicPr>
          <p:nvPr/>
        </p:nvPicPr>
        <p:blipFill>
          <a:blip r:embed="rId2"/>
          <a:stretch>
            <a:fillRect/>
          </a:stretch>
        </p:blipFill>
        <p:spPr>
          <a:xfrm>
            <a:off x="1043608" y="4221088"/>
            <a:ext cx="3422540" cy="2016224"/>
          </a:xfrm>
          <a:prstGeom prst="rect">
            <a:avLst/>
          </a:prstGeom>
          <a:ln>
            <a:solidFill>
              <a:schemeClr val="accent1"/>
            </a:solidFill>
          </a:ln>
        </p:spPr>
      </p:pic>
      <p:sp>
        <p:nvSpPr>
          <p:cNvPr id="10" name="Dikdörtgen 9">
            <a:extLst>
              <a:ext uri="{FF2B5EF4-FFF2-40B4-BE49-F238E27FC236}">
                <a16:creationId xmlns:a16="http://schemas.microsoft.com/office/drawing/2014/main" id="{5D0F7357-23B6-4CBF-AC18-08879D4D6E95}"/>
              </a:ext>
            </a:extLst>
          </p:cNvPr>
          <p:cNvSpPr/>
          <p:nvPr/>
        </p:nvSpPr>
        <p:spPr>
          <a:xfrm>
            <a:off x="971600" y="6234302"/>
            <a:ext cx="2057358" cy="291042"/>
          </a:xfrm>
          <a:prstGeom prst="rect">
            <a:avLst/>
          </a:prstGeom>
        </p:spPr>
        <p:txBody>
          <a:bodyPr wrap="none">
            <a:spAutoFit/>
          </a:bodyPr>
          <a:lstStyle/>
          <a:p>
            <a:pPr>
              <a:lnSpc>
                <a:spcPct val="115000"/>
              </a:lnSpc>
              <a:spcAft>
                <a:spcPts val="0"/>
              </a:spcAft>
            </a:pPr>
            <a:r>
              <a:rPr lang="tr-TR" sz="1200" dirty="0" err="1">
                <a:solidFill>
                  <a:srgbClr val="5B616B"/>
                </a:solidFill>
                <a:latin typeface="Segoe UI" panose="020B0502040204020203" pitchFamily="34" charset="0"/>
                <a:ea typeface="Times New Roman" panose="02020603050405020304" pitchFamily="18" charset="0"/>
                <a:cs typeface="Times New Roman" panose="02020603050405020304" pitchFamily="18" charset="0"/>
              </a:rPr>
              <a:t>Eur</a:t>
            </a:r>
            <a:r>
              <a:rPr lang="tr-TR" sz="1200" dirty="0">
                <a:solidFill>
                  <a:srgbClr val="5B616B"/>
                </a:solidFill>
                <a:latin typeface="Segoe UI" panose="020B0502040204020203" pitchFamily="34" charset="0"/>
                <a:ea typeface="Times New Roman" panose="02020603050405020304" pitchFamily="18" charset="0"/>
                <a:cs typeface="Times New Roman" panose="02020603050405020304" pitchFamily="18" charset="0"/>
              </a:rPr>
              <a:t> J </a:t>
            </a:r>
            <a:r>
              <a:rPr lang="tr-TR" sz="1200" dirty="0" err="1">
                <a:solidFill>
                  <a:srgbClr val="5B616B"/>
                </a:solidFill>
                <a:latin typeface="Segoe UI" panose="020B0502040204020203" pitchFamily="34" charset="0"/>
                <a:ea typeface="Times New Roman" panose="02020603050405020304" pitchFamily="18" charset="0"/>
                <a:cs typeface="Times New Roman" panose="02020603050405020304" pitchFamily="18" charset="0"/>
              </a:rPr>
              <a:t>Haematol</a:t>
            </a:r>
            <a:r>
              <a:rPr lang="tr-TR" sz="1200" dirty="0">
                <a:solidFill>
                  <a:srgbClr val="5B616B"/>
                </a:solidFill>
                <a:latin typeface="Segoe UI" panose="020B0502040204020203" pitchFamily="34" charset="0"/>
                <a:ea typeface="Times New Roman" panose="02020603050405020304" pitchFamily="18" charset="0"/>
                <a:cs typeface="Times New Roman" panose="02020603050405020304" pitchFamily="18" charset="0"/>
              </a:rPr>
              <a:t> 2007;79:508</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Ok: Sağ 10">
            <a:extLst>
              <a:ext uri="{FF2B5EF4-FFF2-40B4-BE49-F238E27FC236}">
                <a16:creationId xmlns:a16="http://schemas.microsoft.com/office/drawing/2014/main" id="{0A83F910-4239-4CA7-A140-1BCEBBA826F1}"/>
              </a:ext>
            </a:extLst>
          </p:cNvPr>
          <p:cNvSpPr/>
          <p:nvPr/>
        </p:nvSpPr>
        <p:spPr>
          <a:xfrm>
            <a:off x="2987824" y="2284423"/>
            <a:ext cx="432048" cy="136465"/>
          </a:xfrm>
          <a:prstGeom prst="righ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34994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p:cNvPicPr>
            <a:picLocks noChangeAspect="1" noChangeArrowheads="1"/>
          </p:cNvPicPr>
          <p:nvPr/>
        </p:nvPicPr>
        <p:blipFill>
          <a:blip r:embed="rId2" cstate="print"/>
          <a:srcRect/>
          <a:stretch>
            <a:fillRect/>
          </a:stretch>
        </p:blipFill>
        <p:spPr bwMode="auto">
          <a:xfrm>
            <a:off x="403176" y="2941983"/>
            <a:ext cx="3781851" cy="1866459"/>
          </a:xfrm>
          <a:prstGeom prst="rect">
            <a:avLst/>
          </a:prstGeom>
          <a:noFill/>
          <a:ln w="3175">
            <a:solidFill>
              <a:schemeClr val="tx1"/>
            </a:solidFill>
            <a:miter lim="800000"/>
            <a:headEnd/>
            <a:tailEnd/>
          </a:ln>
          <a:effectLst/>
        </p:spPr>
      </p:pic>
      <p:pic>
        <p:nvPicPr>
          <p:cNvPr id="25602" name="Picture 2"/>
          <p:cNvPicPr>
            <a:picLocks noChangeAspect="1" noChangeArrowheads="1"/>
          </p:cNvPicPr>
          <p:nvPr/>
        </p:nvPicPr>
        <p:blipFill>
          <a:blip r:embed="rId3" cstate="print"/>
          <a:srcRect/>
          <a:stretch>
            <a:fillRect/>
          </a:stretch>
        </p:blipFill>
        <p:spPr bwMode="auto">
          <a:xfrm>
            <a:off x="395536" y="1484784"/>
            <a:ext cx="3347193" cy="1396424"/>
          </a:xfrm>
          <a:prstGeom prst="rect">
            <a:avLst/>
          </a:prstGeom>
          <a:noFill/>
          <a:ln w="3175">
            <a:solidFill>
              <a:schemeClr val="tx1"/>
            </a:solidFill>
            <a:miter lim="800000"/>
            <a:headEnd/>
            <a:tailEnd/>
          </a:ln>
          <a:effectLst/>
        </p:spPr>
      </p:pic>
      <p:pic>
        <p:nvPicPr>
          <p:cNvPr id="25604" name="Picture 4"/>
          <p:cNvPicPr>
            <a:picLocks noChangeAspect="1" noChangeArrowheads="1"/>
          </p:cNvPicPr>
          <p:nvPr/>
        </p:nvPicPr>
        <p:blipFill>
          <a:blip r:embed="rId4" cstate="print"/>
          <a:srcRect/>
          <a:stretch>
            <a:fillRect/>
          </a:stretch>
        </p:blipFill>
        <p:spPr bwMode="auto">
          <a:xfrm rot="5400000">
            <a:off x="4603814" y="2491310"/>
            <a:ext cx="2202020" cy="2841712"/>
          </a:xfrm>
          <a:prstGeom prst="rect">
            <a:avLst/>
          </a:prstGeom>
          <a:noFill/>
          <a:ln w="3175">
            <a:solidFill>
              <a:schemeClr val="tx1"/>
            </a:solidFill>
            <a:miter lim="800000"/>
            <a:headEnd/>
            <a:tailEnd/>
          </a:ln>
          <a:effectLst/>
        </p:spPr>
      </p:pic>
      <p:sp>
        <p:nvSpPr>
          <p:cNvPr id="5" name="3 Metin kutusu">
            <a:extLst>
              <a:ext uri="{FF2B5EF4-FFF2-40B4-BE49-F238E27FC236}">
                <a16:creationId xmlns:a16="http://schemas.microsoft.com/office/drawing/2014/main" id="{19707B5A-4397-46AB-814D-E765E55DB195}"/>
              </a:ext>
            </a:extLst>
          </p:cNvPr>
          <p:cNvSpPr txBox="1"/>
          <p:nvPr/>
        </p:nvSpPr>
        <p:spPr>
          <a:xfrm>
            <a:off x="827584" y="116632"/>
            <a:ext cx="6647273" cy="584775"/>
          </a:xfrm>
          <a:prstGeom prst="rect">
            <a:avLst/>
          </a:prstGeom>
          <a:solidFill>
            <a:srgbClr val="FFFF00"/>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tr-TR" b="1" dirty="0">
                <a:solidFill>
                  <a:srgbClr val="FF0000"/>
                </a:solidFill>
              </a:rPr>
              <a:t>JAK2 MUTANT KLONUN ETRAFINI MODİFİYE EDEBİLME YETENEĞİ:</a:t>
            </a:r>
          </a:p>
          <a:p>
            <a:pPr algn="ctr"/>
            <a:r>
              <a:rPr lang="tr-TR" sz="1400" b="1" dirty="0">
                <a:solidFill>
                  <a:srgbClr val="FF0000"/>
                </a:solidFill>
              </a:rPr>
              <a:t>DAMAR SAĞLIĞI ÜZERİNDEKİ ve HEMATOPOEZ ÜZERİNDEKİ ETKİLERİ</a:t>
            </a:r>
          </a:p>
        </p:txBody>
      </p:sp>
      <p:sp>
        <p:nvSpPr>
          <p:cNvPr id="2" name="Metin kutusu 1">
            <a:extLst>
              <a:ext uri="{FF2B5EF4-FFF2-40B4-BE49-F238E27FC236}">
                <a16:creationId xmlns:a16="http://schemas.microsoft.com/office/drawing/2014/main" id="{C6B56619-E2A0-497A-B1BD-2B6CFA74A599}"/>
              </a:ext>
            </a:extLst>
          </p:cNvPr>
          <p:cNvSpPr txBox="1"/>
          <p:nvPr/>
        </p:nvSpPr>
        <p:spPr>
          <a:xfrm>
            <a:off x="107504" y="908720"/>
            <a:ext cx="8928992" cy="523220"/>
          </a:xfrm>
          <a:prstGeom prst="rect">
            <a:avLst/>
          </a:prstGeom>
          <a:noFill/>
        </p:spPr>
        <p:txBody>
          <a:bodyPr wrap="square" rtlCol="0">
            <a:spAutoFit/>
          </a:bodyPr>
          <a:lstStyle/>
          <a:p>
            <a:r>
              <a:rPr lang="tr-TR" sz="1400" b="1" dirty="0">
                <a:latin typeface="+mj-lt"/>
              </a:rPr>
              <a:t>I) CHIP</a:t>
            </a:r>
            <a:r>
              <a:rPr lang="tr-TR" sz="1400" i="1" dirty="0">
                <a:latin typeface="+mj-lt"/>
              </a:rPr>
              <a:t> (</a:t>
            </a:r>
            <a:r>
              <a:rPr lang="tr-TR" altLang="tr-TR" sz="1400" i="1" dirty="0">
                <a:solidFill>
                  <a:srgbClr val="1F1F1F"/>
                </a:solidFill>
                <a:latin typeface="+mj-lt"/>
              </a:rPr>
              <a:t>Belirsiz potansiyele sahip </a:t>
            </a:r>
            <a:r>
              <a:rPr lang="tr-TR" altLang="tr-TR" sz="1400" i="1" dirty="0" err="1">
                <a:solidFill>
                  <a:srgbClr val="1F1F1F"/>
                </a:solidFill>
                <a:latin typeface="+mj-lt"/>
              </a:rPr>
              <a:t>klonal</a:t>
            </a:r>
            <a:r>
              <a:rPr lang="tr-TR" altLang="tr-TR" sz="1400" i="1" dirty="0">
                <a:solidFill>
                  <a:srgbClr val="1F1F1F"/>
                </a:solidFill>
                <a:latin typeface="+mj-lt"/>
              </a:rPr>
              <a:t> </a:t>
            </a:r>
            <a:r>
              <a:rPr lang="tr-TR" altLang="tr-TR" sz="1400" i="1" dirty="0" err="1">
                <a:solidFill>
                  <a:srgbClr val="1F1F1F"/>
                </a:solidFill>
                <a:latin typeface="+mj-lt"/>
              </a:rPr>
              <a:t>hematopoez</a:t>
            </a:r>
            <a:r>
              <a:rPr lang="tr-TR" altLang="tr-TR" sz="200" i="1" dirty="0">
                <a:latin typeface="+mj-lt"/>
              </a:rPr>
              <a:t> </a:t>
            </a:r>
            <a:r>
              <a:rPr lang="tr-TR" sz="1400" i="1" dirty="0">
                <a:latin typeface="+mj-lt"/>
              </a:rPr>
              <a:t>) </a:t>
            </a:r>
            <a:r>
              <a:rPr lang="tr-TR" sz="1400" b="1" dirty="0">
                <a:latin typeface="+mj-lt"/>
              </a:rPr>
              <a:t>VAKALARINDA ATEROSKLEROTİK KV OLAY RİSKİ ARTMIŞTIR. EN BARİZ RİSK ARTIŞI JAK2 (+) CHIP VAKALARINDA </a:t>
            </a:r>
          </a:p>
        </p:txBody>
      </p:sp>
      <p:sp>
        <p:nvSpPr>
          <p:cNvPr id="7" name="Metin kutusu 6">
            <a:extLst>
              <a:ext uri="{FF2B5EF4-FFF2-40B4-BE49-F238E27FC236}">
                <a16:creationId xmlns:a16="http://schemas.microsoft.com/office/drawing/2014/main" id="{64AF0652-7F3F-4E55-B5AC-8209158A0052}"/>
              </a:ext>
            </a:extLst>
          </p:cNvPr>
          <p:cNvSpPr txBox="1"/>
          <p:nvPr/>
        </p:nvSpPr>
        <p:spPr>
          <a:xfrm>
            <a:off x="167334" y="5229200"/>
            <a:ext cx="8869162" cy="1384995"/>
          </a:xfrm>
          <a:prstGeom prst="rect">
            <a:avLst/>
          </a:prstGeom>
          <a:noFill/>
        </p:spPr>
        <p:txBody>
          <a:bodyPr wrap="square" rtlCol="0">
            <a:spAutoFit/>
          </a:bodyPr>
          <a:lstStyle/>
          <a:p>
            <a:r>
              <a:rPr lang="tr-TR" sz="1400" b="1" dirty="0"/>
              <a:t>II) MİYELOFİBROZİS</a:t>
            </a:r>
          </a:p>
          <a:p>
            <a:endParaRPr lang="tr-TR" sz="1400" b="1" dirty="0"/>
          </a:p>
          <a:p>
            <a:r>
              <a:rPr lang="tr-TR" sz="1400" b="1" dirty="0"/>
              <a:t>III) KOLLATERAL MALİN HEMATOPOEZ:</a:t>
            </a:r>
          </a:p>
          <a:p>
            <a:r>
              <a:rPr lang="tr-TR" sz="1400" dirty="0"/>
              <a:t>	MPN SEKONDER AML SIKLIKLA JAK2-NEGATİF’tir.</a:t>
            </a:r>
          </a:p>
          <a:p>
            <a:endParaRPr lang="tr-TR" sz="1400" dirty="0"/>
          </a:p>
          <a:p>
            <a:r>
              <a:rPr lang="tr-TR" sz="1400" b="1" dirty="0"/>
              <a:t>IV) SAĞLIKLI HEMATOPOEZİN REAKTİF PROLİFERASYONU? </a:t>
            </a:r>
          </a:p>
        </p:txBody>
      </p:sp>
      <p:sp>
        <p:nvSpPr>
          <p:cNvPr id="3" name="Yıldız: 5 Nokta 2">
            <a:extLst>
              <a:ext uri="{FF2B5EF4-FFF2-40B4-BE49-F238E27FC236}">
                <a16:creationId xmlns:a16="http://schemas.microsoft.com/office/drawing/2014/main" id="{D04EDF35-5462-481D-8214-1D28A750D5DC}"/>
              </a:ext>
            </a:extLst>
          </p:cNvPr>
          <p:cNvSpPr/>
          <p:nvPr/>
        </p:nvSpPr>
        <p:spPr>
          <a:xfrm>
            <a:off x="1381111" y="4368421"/>
            <a:ext cx="216024" cy="216024"/>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22454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İçerik Yer Tutucusu"/>
          <p:cNvGraphicFramePr>
            <a:graphicFrameLocks/>
          </p:cNvGraphicFramePr>
          <p:nvPr/>
        </p:nvGraphicFramePr>
        <p:xfrm>
          <a:off x="71438" y="785813"/>
          <a:ext cx="8929750" cy="1828800"/>
        </p:xfrm>
        <a:graphic>
          <a:graphicData uri="http://schemas.openxmlformats.org/drawingml/2006/table">
            <a:tbl>
              <a:tblPr firstRow="1" bandRow="1">
                <a:tableStyleId>{BC89EF96-8CEA-46FF-86C4-4CE0E7609802}</a:tableStyleId>
              </a:tblPr>
              <a:tblGrid>
                <a:gridCol w="854150">
                  <a:extLst>
                    <a:ext uri="{9D8B030D-6E8A-4147-A177-3AD203B41FA5}">
                      <a16:colId xmlns:a16="http://schemas.microsoft.com/office/drawing/2014/main" val="20000"/>
                    </a:ext>
                  </a:extLst>
                </a:gridCol>
                <a:gridCol w="931800">
                  <a:extLst>
                    <a:ext uri="{9D8B030D-6E8A-4147-A177-3AD203B41FA5}">
                      <a16:colId xmlns:a16="http://schemas.microsoft.com/office/drawing/2014/main" val="20001"/>
                    </a:ext>
                  </a:extLst>
                </a:gridCol>
                <a:gridCol w="1708300">
                  <a:extLst>
                    <a:ext uri="{9D8B030D-6E8A-4147-A177-3AD203B41FA5}">
                      <a16:colId xmlns:a16="http://schemas.microsoft.com/office/drawing/2014/main" val="20002"/>
                    </a:ext>
                  </a:extLst>
                </a:gridCol>
                <a:gridCol w="1708300">
                  <a:extLst>
                    <a:ext uri="{9D8B030D-6E8A-4147-A177-3AD203B41FA5}">
                      <a16:colId xmlns:a16="http://schemas.microsoft.com/office/drawing/2014/main" val="20003"/>
                    </a:ext>
                  </a:extLst>
                </a:gridCol>
                <a:gridCol w="2484800">
                  <a:extLst>
                    <a:ext uri="{9D8B030D-6E8A-4147-A177-3AD203B41FA5}">
                      <a16:colId xmlns:a16="http://schemas.microsoft.com/office/drawing/2014/main" val="20004"/>
                    </a:ext>
                  </a:extLst>
                </a:gridCol>
                <a:gridCol w="1242400">
                  <a:extLst>
                    <a:ext uri="{9D8B030D-6E8A-4147-A177-3AD203B41FA5}">
                      <a16:colId xmlns:a16="http://schemas.microsoft.com/office/drawing/2014/main" val="20005"/>
                    </a:ext>
                  </a:extLst>
                </a:gridCol>
              </a:tblGrid>
              <a:tr h="160669">
                <a:tc>
                  <a:txBody>
                    <a:bodyPr/>
                    <a:lstStyle/>
                    <a:p>
                      <a:endParaRPr lang="tr-TR" sz="1200" dirty="0"/>
                    </a:p>
                  </a:txBody>
                  <a:tcPr/>
                </a:tc>
                <a:tc gridSpan="3">
                  <a:txBody>
                    <a:bodyPr/>
                    <a:lstStyle/>
                    <a:p>
                      <a:pPr algn="ctr"/>
                      <a:r>
                        <a:rPr lang="tr-TR" sz="1200" dirty="0"/>
                        <a:t>MAJÖR KRİTERLER</a:t>
                      </a:r>
                      <a:endParaRPr lang="tr-TR" sz="1200" b="1" dirty="0"/>
                    </a:p>
                  </a:txBody>
                  <a:tcPr/>
                </a:tc>
                <a:tc hMerge="1">
                  <a:txBody>
                    <a:bodyPr/>
                    <a:lstStyle/>
                    <a:p>
                      <a:endParaRPr lang="tr-TR" sz="1200" b="1" dirty="0"/>
                    </a:p>
                  </a:txBody>
                  <a:tcPr/>
                </a:tc>
                <a:tc hMerge="1">
                  <a:txBody>
                    <a:bodyPr/>
                    <a:lstStyle/>
                    <a:p>
                      <a:endParaRPr lang="tr-TR" sz="1200" b="1" dirty="0"/>
                    </a:p>
                  </a:txBody>
                  <a:tcPr/>
                </a:tc>
                <a:tc rowSpan="2">
                  <a:txBody>
                    <a:bodyPr/>
                    <a:lstStyle/>
                    <a:p>
                      <a:r>
                        <a:rPr lang="tr-TR" sz="1200" dirty="0" err="1">
                          <a:solidFill>
                            <a:srgbClr val="FF0000"/>
                          </a:solidFill>
                        </a:rPr>
                        <a:t>Mi</a:t>
                      </a:r>
                      <a:r>
                        <a:rPr lang="tr-TR" sz="1200" dirty="0" err="1"/>
                        <a:t>NÖR</a:t>
                      </a:r>
                      <a:r>
                        <a:rPr lang="tr-TR" sz="1200" dirty="0"/>
                        <a:t> KRİTER(LER)</a:t>
                      </a:r>
                      <a:endParaRPr lang="tr-TR" sz="1200" b="1" dirty="0"/>
                    </a:p>
                  </a:txBody>
                  <a:tcPr/>
                </a:tc>
                <a:tc rowSpan="2">
                  <a:txBody>
                    <a:bodyPr/>
                    <a:lstStyle/>
                    <a:p>
                      <a:r>
                        <a:rPr lang="tr-TR" sz="1200" dirty="0"/>
                        <a:t>TANI</a:t>
                      </a:r>
                      <a:r>
                        <a:rPr lang="tr-TR" sz="1200" baseline="0" dirty="0"/>
                        <a:t> için</a:t>
                      </a:r>
                      <a:endParaRPr lang="tr-TR" sz="1200" b="1" dirty="0"/>
                    </a:p>
                  </a:txBody>
                  <a:tcPr/>
                </a:tc>
                <a:extLst>
                  <a:ext uri="{0D108BD9-81ED-4DB2-BD59-A6C34878D82A}">
                    <a16:rowId xmlns:a16="http://schemas.microsoft.com/office/drawing/2014/main" val="10000"/>
                  </a:ext>
                </a:extLst>
              </a:tr>
              <a:tr h="267782">
                <a:tc>
                  <a:txBody>
                    <a:bodyPr/>
                    <a:lstStyle/>
                    <a:p>
                      <a:endParaRPr lang="tr-TR" sz="1200" dirty="0"/>
                    </a:p>
                  </a:txBody>
                  <a:tcPr/>
                </a:tc>
                <a:tc>
                  <a:txBody>
                    <a:bodyPr/>
                    <a:lstStyle/>
                    <a:p>
                      <a:r>
                        <a:rPr lang="tr-TR" sz="1200" b="1" dirty="0">
                          <a:solidFill>
                            <a:srgbClr val="FF0000"/>
                          </a:solidFill>
                        </a:rPr>
                        <a:t>K</a:t>
                      </a:r>
                      <a:r>
                        <a:rPr lang="tr-TR" sz="1200" b="1" dirty="0"/>
                        <a:t>AN</a:t>
                      </a:r>
                    </a:p>
                  </a:txBody>
                  <a:tcPr/>
                </a:tc>
                <a:tc>
                  <a:txBody>
                    <a:bodyPr/>
                    <a:lstStyle/>
                    <a:p>
                      <a:r>
                        <a:rPr lang="tr-TR" sz="1200" b="1" dirty="0">
                          <a:solidFill>
                            <a:srgbClr val="FF0000"/>
                          </a:solidFill>
                        </a:rPr>
                        <a:t>İ</a:t>
                      </a:r>
                      <a:r>
                        <a:rPr lang="tr-TR" sz="1200" b="1" dirty="0"/>
                        <a:t>LİK</a:t>
                      </a:r>
                      <a:r>
                        <a:rPr lang="tr-TR" sz="1800" b="1" dirty="0">
                          <a:solidFill>
                            <a:srgbClr val="00B0F0"/>
                          </a:solidFill>
                        </a:rPr>
                        <a:t>*</a:t>
                      </a:r>
                    </a:p>
                  </a:txBody>
                  <a:tcPr/>
                </a:tc>
                <a:tc>
                  <a:txBody>
                    <a:bodyPr/>
                    <a:lstStyle/>
                    <a:p>
                      <a:r>
                        <a:rPr lang="tr-TR" sz="1200" b="1" dirty="0">
                          <a:solidFill>
                            <a:srgbClr val="FF0000"/>
                          </a:solidFill>
                        </a:rPr>
                        <a:t>G</a:t>
                      </a:r>
                      <a:r>
                        <a:rPr lang="tr-TR" sz="1200" b="1" dirty="0"/>
                        <a:t>ENETİK</a:t>
                      </a:r>
                    </a:p>
                  </a:txBody>
                  <a:tcPr/>
                </a:tc>
                <a:tc vMerge="1">
                  <a:txBody>
                    <a:bodyPr/>
                    <a:lstStyle/>
                    <a:p>
                      <a:endParaRPr lang="tr-TR" sz="1200" b="1" dirty="0"/>
                    </a:p>
                  </a:txBody>
                  <a:tcPr/>
                </a:tc>
                <a:tc vMerge="1">
                  <a:txBody>
                    <a:bodyPr/>
                    <a:lstStyle/>
                    <a:p>
                      <a:endParaRPr lang="tr-TR" sz="1200" b="1" dirty="0"/>
                    </a:p>
                  </a:txBody>
                  <a:tcPr/>
                </a:tc>
                <a:extLst>
                  <a:ext uri="{0D108BD9-81ED-4DB2-BD59-A6C34878D82A}">
                    <a16:rowId xmlns:a16="http://schemas.microsoft.com/office/drawing/2014/main" val="10001"/>
                  </a:ext>
                </a:extLst>
              </a:tr>
              <a:tr h="696234">
                <a:tc>
                  <a:txBody>
                    <a:bodyPr/>
                    <a:lstStyle/>
                    <a:p>
                      <a:r>
                        <a:rPr lang="tr-TR" sz="1200" b="1" dirty="0"/>
                        <a:t>PV</a:t>
                      </a:r>
                    </a:p>
                  </a:txBody>
                  <a:tcPr/>
                </a:tc>
                <a:tc>
                  <a:txBody>
                    <a:bodyPr/>
                    <a:lstStyle/>
                    <a:p>
                      <a:r>
                        <a:rPr lang="tr-TR" sz="1200" dirty="0" err="1"/>
                        <a:t>Hb</a:t>
                      </a:r>
                      <a:r>
                        <a:rPr lang="tr-TR" sz="1200" dirty="0"/>
                        <a:t>/</a:t>
                      </a:r>
                      <a:r>
                        <a:rPr lang="tr-TR" sz="1200" dirty="0" err="1"/>
                        <a:t>Htk</a:t>
                      </a:r>
                      <a:r>
                        <a:rPr lang="tr-TR" sz="1200" baseline="0" dirty="0">
                          <a:sym typeface="Symbol"/>
                        </a:rPr>
                        <a:t> :</a:t>
                      </a:r>
                    </a:p>
                    <a:p>
                      <a:endParaRPr lang="tr-TR" sz="1200" baseline="0" dirty="0">
                        <a:sym typeface="Symbol"/>
                      </a:endParaRPr>
                    </a:p>
                    <a:p>
                      <a:r>
                        <a:rPr lang="tr-TR" sz="1200" dirty="0">
                          <a:sym typeface="Symbol"/>
                        </a:rPr>
                        <a:t></a:t>
                      </a:r>
                      <a:r>
                        <a:rPr lang="tr-TR" sz="1200" dirty="0"/>
                        <a:t>16,5/49 </a:t>
                      </a:r>
                    </a:p>
                    <a:p>
                      <a:r>
                        <a:rPr lang="tr-TR" sz="1200" dirty="0"/>
                        <a:t>veya</a:t>
                      </a:r>
                    </a:p>
                    <a:p>
                      <a:r>
                        <a:rPr lang="tr-TR" sz="1200" dirty="0">
                          <a:sym typeface="Symbol"/>
                        </a:rPr>
                        <a:t></a:t>
                      </a:r>
                      <a:r>
                        <a:rPr lang="tr-TR" sz="1200" dirty="0"/>
                        <a:t>16/48</a:t>
                      </a:r>
                    </a:p>
                  </a:txBody>
                  <a:tcPr/>
                </a:tc>
                <a:tc>
                  <a:txBody>
                    <a:bodyPr/>
                    <a:lstStyle/>
                    <a:p>
                      <a:pPr>
                        <a:buFont typeface="Arial" pitchFamily="34" charset="0"/>
                        <a:buChar char="•"/>
                      </a:pPr>
                      <a:r>
                        <a:rPr lang="tr-TR" sz="1200" dirty="0"/>
                        <a:t> </a:t>
                      </a:r>
                      <a:r>
                        <a:rPr lang="tr-TR" sz="1200" dirty="0" err="1"/>
                        <a:t>Hipersellülerite</a:t>
                      </a:r>
                      <a:r>
                        <a:rPr lang="tr-TR" sz="1200" dirty="0"/>
                        <a:t>, </a:t>
                      </a:r>
                    </a:p>
                    <a:p>
                      <a:pPr>
                        <a:buFont typeface="Arial" pitchFamily="34" charset="0"/>
                        <a:buChar char="•"/>
                      </a:pPr>
                      <a:r>
                        <a:rPr lang="tr-TR" sz="1200" dirty="0"/>
                        <a:t> Bütün serilerde artış </a:t>
                      </a:r>
                      <a:r>
                        <a:rPr lang="en-US" sz="1200" dirty="0"/>
                        <a:t>(</a:t>
                      </a:r>
                      <a:r>
                        <a:rPr lang="en-US" sz="1200" dirty="0" err="1"/>
                        <a:t>panm</a:t>
                      </a:r>
                      <a:r>
                        <a:rPr lang="tr-TR" sz="1200" dirty="0"/>
                        <a:t>i</a:t>
                      </a:r>
                      <a:r>
                        <a:rPr lang="en-US" sz="1200" dirty="0" err="1"/>
                        <a:t>yelo</a:t>
                      </a:r>
                      <a:r>
                        <a:rPr lang="tr-TR" sz="1200" dirty="0"/>
                        <a:t>s</a:t>
                      </a:r>
                      <a:r>
                        <a:rPr lang="en-US" sz="1200" dirty="0"/>
                        <a:t>is)</a:t>
                      </a:r>
                      <a:r>
                        <a:rPr lang="tr-TR" sz="1200" dirty="0"/>
                        <a:t>,</a:t>
                      </a:r>
                    </a:p>
                    <a:p>
                      <a:pPr>
                        <a:buFont typeface="Arial" pitchFamily="34" charset="0"/>
                        <a:buChar char="•"/>
                      </a:pPr>
                      <a:r>
                        <a:rPr lang="tr-TR" sz="1200" dirty="0"/>
                        <a:t> </a:t>
                      </a:r>
                      <a:r>
                        <a:rPr lang="tr-TR" sz="1200" dirty="0" err="1"/>
                        <a:t>Pleomorfik</a:t>
                      </a:r>
                      <a:r>
                        <a:rPr lang="tr-TR" sz="1200" dirty="0"/>
                        <a:t>-</a:t>
                      </a:r>
                      <a:r>
                        <a:rPr lang="tr-TR" sz="1200" dirty="0" err="1"/>
                        <a:t>matür</a:t>
                      </a:r>
                      <a:r>
                        <a:rPr lang="tr-TR" sz="1200" dirty="0"/>
                        <a:t> </a:t>
                      </a:r>
                      <a:r>
                        <a:rPr lang="tr-TR" sz="1200" dirty="0" err="1"/>
                        <a:t>megakaryositler</a:t>
                      </a:r>
                      <a:endParaRPr lang="tr-TR" sz="1200" dirty="0"/>
                    </a:p>
                    <a:p>
                      <a:pPr>
                        <a:buFont typeface="Arial" pitchFamily="34" charset="0"/>
                        <a:buChar char="•"/>
                      </a:pPr>
                      <a:endParaRPr lang="tr-TR" sz="1200" dirty="0"/>
                    </a:p>
                  </a:txBody>
                  <a:tcPr/>
                </a:tc>
                <a:tc>
                  <a:txBody>
                    <a:bodyPr/>
                    <a:lstStyle/>
                    <a:p>
                      <a:r>
                        <a:rPr lang="tr-TR" sz="1200" dirty="0" err="1"/>
                        <a:t>Ekson</a:t>
                      </a:r>
                      <a:r>
                        <a:rPr lang="tr-TR" sz="1200" baseline="0" dirty="0"/>
                        <a:t> 14 JAK2 V617F veya</a:t>
                      </a:r>
                    </a:p>
                    <a:p>
                      <a:r>
                        <a:rPr lang="tr-TR" sz="1200" baseline="0" dirty="0" err="1"/>
                        <a:t>Ekson</a:t>
                      </a:r>
                      <a:r>
                        <a:rPr lang="tr-TR" sz="1200" baseline="0" dirty="0"/>
                        <a:t> 12 mutasyonları</a:t>
                      </a:r>
                    </a:p>
                    <a:p>
                      <a:endParaRPr lang="tr-TR" sz="1200" dirty="0"/>
                    </a:p>
                  </a:txBody>
                  <a:tcPr/>
                </a:tc>
                <a:tc>
                  <a:txBody>
                    <a:bodyPr/>
                    <a:lstStyle/>
                    <a:p>
                      <a:r>
                        <a:rPr lang="tr-TR" sz="1200" dirty="0"/>
                        <a:t>Düşük</a:t>
                      </a:r>
                      <a:r>
                        <a:rPr lang="tr-TR" sz="1200" baseline="0" dirty="0"/>
                        <a:t> serum </a:t>
                      </a:r>
                      <a:r>
                        <a:rPr lang="tr-TR" sz="1200" baseline="0" dirty="0" err="1"/>
                        <a:t>Epo</a:t>
                      </a:r>
                      <a:r>
                        <a:rPr lang="tr-TR" sz="1200" baseline="0" dirty="0"/>
                        <a:t> düzeyi</a:t>
                      </a:r>
                      <a:endParaRPr lang="tr-TR" sz="1200" dirty="0"/>
                    </a:p>
                  </a:txBody>
                  <a:tcPr/>
                </a:tc>
                <a:tc>
                  <a:txBody>
                    <a:bodyPr/>
                    <a:lstStyle/>
                    <a:p>
                      <a:r>
                        <a:rPr lang="tr-TR" sz="1200" b="1" dirty="0">
                          <a:solidFill>
                            <a:srgbClr val="FF0000"/>
                          </a:solidFill>
                        </a:rPr>
                        <a:t>(K)+(İ)+(G)</a:t>
                      </a:r>
                    </a:p>
                    <a:p>
                      <a:r>
                        <a:rPr lang="tr-TR" sz="1200" dirty="0"/>
                        <a:t>veya</a:t>
                      </a:r>
                    </a:p>
                    <a:p>
                      <a:r>
                        <a:rPr lang="tr-TR" sz="1200" b="1" dirty="0">
                          <a:solidFill>
                            <a:srgbClr val="FF0000"/>
                          </a:solidFill>
                        </a:rPr>
                        <a:t>(K)+(İ)+(Mi)</a:t>
                      </a:r>
                    </a:p>
                  </a:txBody>
                  <a:tcPr/>
                </a:tc>
                <a:extLst>
                  <a:ext uri="{0D108BD9-81ED-4DB2-BD59-A6C34878D82A}">
                    <a16:rowId xmlns:a16="http://schemas.microsoft.com/office/drawing/2014/main" val="10002"/>
                  </a:ext>
                </a:extLst>
              </a:tr>
            </a:tbl>
          </a:graphicData>
        </a:graphic>
      </p:graphicFrame>
      <p:sp>
        <p:nvSpPr>
          <p:cNvPr id="10271" name="9 Metin Yer Tutucusu"/>
          <p:cNvSpPr>
            <a:spLocks noGrp="1"/>
          </p:cNvSpPr>
          <p:nvPr>
            <p:ph type="body" idx="1"/>
          </p:nvPr>
        </p:nvSpPr>
        <p:spPr>
          <a:xfrm>
            <a:off x="142875" y="2714625"/>
            <a:ext cx="8858250" cy="1071563"/>
          </a:xfrm>
        </p:spPr>
        <p:txBody>
          <a:bodyPr>
            <a:normAutofit fontScale="92500" lnSpcReduction="20000"/>
          </a:bodyPr>
          <a:lstStyle/>
          <a:p>
            <a:r>
              <a:rPr lang="tr-TR" sz="1800" i="1" dirty="0">
                <a:solidFill>
                  <a:srgbClr val="00B0F0"/>
                </a:solidFill>
              </a:rPr>
              <a:t>*</a:t>
            </a:r>
            <a:r>
              <a:rPr lang="tr-TR" sz="1200" i="1" dirty="0"/>
              <a:t>Kemik iliği incelemesi ancak sebat eden bariz hemoglobin ve/veya </a:t>
            </a:r>
            <a:r>
              <a:rPr lang="tr-TR" sz="1200" i="1" dirty="0" err="1"/>
              <a:t>hematokrit</a:t>
            </a:r>
            <a:r>
              <a:rPr lang="tr-TR" sz="1200" i="1" dirty="0"/>
              <a:t> </a:t>
            </a:r>
            <a:r>
              <a:rPr lang="en-US" sz="1200" i="1" dirty="0"/>
              <a:t>(</a:t>
            </a:r>
            <a:r>
              <a:rPr lang="tr-TR" sz="1200" i="1" dirty="0"/>
              <a:t>kadın için </a:t>
            </a:r>
            <a:r>
              <a:rPr lang="en-US" sz="1200" i="1" dirty="0"/>
              <a:t>&gt;16</a:t>
            </a:r>
            <a:r>
              <a:rPr lang="tr-TR" sz="1200" i="1" dirty="0"/>
              <a:t>,</a:t>
            </a:r>
            <a:r>
              <a:rPr lang="en-US" sz="1200" i="1" dirty="0"/>
              <a:t>5 g/dL </a:t>
            </a:r>
            <a:r>
              <a:rPr lang="tr-TR" sz="1200" i="1" dirty="0"/>
              <a:t>ve/veya</a:t>
            </a:r>
            <a:r>
              <a:rPr lang="en-US" sz="1200" i="1" dirty="0"/>
              <a:t> </a:t>
            </a:r>
            <a:r>
              <a:rPr lang="tr-TR" sz="1200" i="1" dirty="0"/>
              <a:t>%</a:t>
            </a:r>
            <a:r>
              <a:rPr lang="en-US" sz="1200" i="1" dirty="0"/>
              <a:t>49</a:t>
            </a:r>
            <a:r>
              <a:rPr lang="tr-TR" sz="1200" i="1" dirty="0"/>
              <a:t>,</a:t>
            </a:r>
            <a:r>
              <a:rPr lang="en-US" sz="1200" i="1" dirty="0"/>
              <a:t>5</a:t>
            </a:r>
            <a:r>
              <a:rPr lang="tr-TR" sz="1200" i="1" dirty="0"/>
              <a:t>; erkek için </a:t>
            </a:r>
            <a:r>
              <a:rPr lang="en-US" sz="1200" i="1" dirty="0"/>
              <a:t>&gt;18</a:t>
            </a:r>
            <a:r>
              <a:rPr lang="tr-TR" sz="1200" i="1" dirty="0"/>
              <a:t>,</a:t>
            </a:r>
            <a:r>
              <a:rPr lang="en-US" sz="1200" i="1" dirty="0"/>
              <a:t>5 g/dL </a:t>
            </a:r>
            <a:r>
              <a:rPr lang="tr-TR" sz="1200" i="1" dirty="0"/>
              <a:t>ve/veya %</a:t>
            </a:r>
            <a:r>
              <a:rPr lang="en-US" sz="1200" i="1" dirty="0"/>
              <a:t>55</a:t>
            </a:r>
            <a:r>
              <a:rPr lang="tr-TR" sz="1200" i="1" dirty="0"/>
              <a:t>,</a:t>
            </a:r>
            <a:r>
              <a:rPr lang="en-US" sz="1200" i="1" dirty="0"/>
              <a:t>5)</a:t>
            </a:r>
            <a:r>
              <a:rPr lang="tr-TR" sz="1200" i="1" dirty="0"/>
              <a:t>, JAK2 mutasyon pozitifliği ve azalmış serum </a:t>
            </a:r>
            <a:r>
              <a:rPr lang="tr-TR" sz="1200" i="1" dirty="0" err="1"/>
              <a:t>eritropoietin</a:t>
            </a:r>
            <a:r>
              <a:rPr lang="tr-TR" sz="1200" i="1" dirty="0"/>
              <a:t> düzeyi varsa ihmal edilebilir. Ancak , biyopsi gene de her halükarda tavsiye edilir:</a:t>
            </a:r>
          </a:p>
          <a:p>
            <a:r>
              <a:rPr lang="tr-TR" sz="1200" i="1" dirty="0"/>
              <a:t>	1. Zira önemli </a:t>
            </a:r>
            <a:r>
              <a:rPr lang="tr-TR" sz="1200" i="1" dirty="0" err="1"/>
              <a:t>prognostik</a:t>
            </a:r>
            <a:r>
              <a:rPr lang="tr-TR" sz="1200" i="1" dirty="0"/>
              <a:t> bilgiler sağlayabilir: </a:t>
            </a:r>
            <a:r>
              <a:rPr lang="tr-TR" sz="1200" i="1" dirty="0" err="1"/>
              <a:t>Miyelofibrozis</a:t>
            </a:r>
            <a:r>
              <a:rPr lang="tr-TR" sz="1200" i="1" dirty="0"/>
              <a:t> belirlenmesi (tanıda %20’ye kadar bildirilmiştir ve daha hızlı post-PV 	</a:t>
            </a:r>
            <a:r>
              <a:rPr lang="tr-TR" sz="1200" i="1" dirty="0" err="1"/>
              <a:t>miyelofibrozis</a:t>
            </a:r>
            <a:r>
              <a:rPr lang="tr-TR" sz="1200" i="1" dirty="0"/>
              <a:t> gelişebileceğine işaret eder), </a:t>
            </a:r>
            <a:r>
              <a:rPr lang="tr-TR" sz="1200" i="1" dirty="0" err="1"/>
              <a:t>sitogenetik</a:t>
            </a:r>
            <a:r>
              <a:rPr lang="tr-TR" sz="1200" i="1" dirty="0"/>
              <a:t> analizde anormal </a:t>
            </a:r>
            <a:r>
              <a:rPr lang="tr-TR" sz="1200" i="1" dirty="0" err="1"/>
              <a:t>karyotip</a:t>
            </a:r>
            <a:r>
              <a:rPr lang="tr-TR" sz="1200" i="1" dirty="0"/>
              <a:t> saptanması (tanıda yaklaşık %12 hastada bildirilmiştir) 	gibi.</a:t>
            </a:r>
          </a:p>
          <a:p>
            <a:r>
              <a:rPr lang="tr-TR" sz="1200" i="1" dirty="0"/>
              <a:t>	</a:t>
            </a:r>
            <a:r>
              <a:rPr lang="tr-TR" sz="1200" i="1" u="sng" dirty="0"/>
              <a:t>2. </a:t>
            </a:r>
            <a:r>
              <a:rPr lang="tr-TR" sz="1200" u="sng" dirty="0"/>
              <a:t>JAK2 V617F </a:t>
            </a:r>
            <a:r>
              <a:rPr lang="tr-TR" sz="1200" i="1" u="sng" dirty="0" err="1"/>
              <a:t>allel</a:t>
            </a:r>
            <a:r>
              <a:rPr lang="tr-TR" sz="1200" i="1" u="sng" dirty="0"/>
              <a:t> yükü düşük (&lt;%3) olan hastalarda tanının morfolojik olarak </a:t>
            </a:r>
            <a:r>
              <a:rPr lang="tr-TR" sz="1200" i="1" u="sng" dirty="0" err="1"/>
              <a:t>teyiti</a:t>
            </a:r>
            <a:r>
              <a:rPr lang="tr-TR" sz="1200" i="1" u="sng" dirty="0"/>
              <a:t> özellikle önemlidir.</a:t>
            </a:r>
            <a:endParaRPr lang="tr-TR" sz="1200" u="sng" dirty="0"/>
          </a:p>
        </p:txBody>
      </p:sp>
      <p:sp>
        <p:nvSpPr>
          <p:cNvPr id="10272" name="10 Metin kutusu"/>
          <p:cNvSpPr txBox="1">
            <a:spLocks noChangeArrowheads="1"/>
          </p:cNvSpPr>
          <p:nvPr/>
        </p:nvSpPr>
        <p:spPr bwMode="auto">
          <a:xfrm>
            <a:off x="142875" y="357188"/>
            <a:ext cx="5522913" cy="369887"/>
          </a:xfrm>
          <a:prstGeom prst="rect">
            <a:avLst/>
          </a:prstGeom>
          <a:noFill/>
          <a:ln w="9525">
            <a:noFill/>
            <a:miter lim="800000"/>
            <a:headEnd/>
            <a:tailEnd/>
          </a:ln>
        </p:spPr>
        <p:txBody>
          <a:bodyPr wrap="none">
            <a:spAutoFit/>
          </a:bodyPr>
          <a:lstStyle/>
          <a:p>
            <a:r>
              <a:rPr lang="tr-TR" b="1" dirty="0"/>
              <a:t>POLİSTEMİA VERA WHO 2016 TANI KRİTERLERİ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14282" y="1237151"/>
            <a:ext cx="2928958" cy="2731517"/>
          </a:xfrm>
          <a:prstGeom prst="rect">
            <a:avLst/>
          </a:prstGeom>
          <a:noFill/>
          <a:ln>
            <a:solidFill>
              <a:schemeClr val="accent1"/>
            </a:solidFill>
          </a:ln>
        </p:spPr>
        <p:txBody>
          <a:bodyPr wrap="square">
            <a:spAutoFit/>
          </a:bodyPr>
          <a:lstStyle/>
          <a:p>
            <a:pPr algn="r">
              <a:defRPr/>
            </a:pPr>
            <a:r>
              <a:rPr lang="tr-TR" sz="1400" b="1" dirty="0">
                <a:latin typeface="Calibri" pitchFamily="34" charset="0"/>
                <a:cs typeface="Calibri" pitchFamily="34" charset="0"/>
              </a:rPr>
              <a:t>HASTA P. VERA veya</a:t>
            </a:r>
          </a:p>
          <a:p>
            <a:pPr algn="r">
              <a:defRPr/>
            </a:pPr>
            <a:r>
              <a:rPr lang="tr-TR" sz="1400" b="1" dirty="0">
                <a:latin typeface="Calibri" pitchFamily="34" charset="0"/>
                <a:cs typeface="Calibri" pitchFamily="34" charset="0"/>
              </a:rPr>
              <a:t>P. VERA OLMASI MUHTEMEL BİR MPH MI?</a:t>
            </a:r>
          </a:p>
          <a:p>
            <a:pPr algn="r">
              <a:defRPr/>
            </a:pPr>
            <a:r>
              <a:rPr lang="tr-TR" sz="1000" dirty="0">
                <a:solidFill>
                  <a:srgbClr val="FF0000"/>
                </a:solidFill>
                <a:latin typeface="Calibri" pitchFamily="34" charset="0"/>
                <a:cs typeface="Calibri" pitchFamily="34" charset="0"/>
              </a:rPr>
              <a:t>(Kesin bir </a:t>
            </a:r>
            <a:r>
              <a:rPr lang="tr-TR" sz="1000" dirty="0" err="1">
                <a:solidFill>
                  <a:srgbClr val="FF0000"/>
                </a:solidFill>
                <a:latin typeface="Calibri" pitchFamily="34" charset="0"/>
                <a:cs typeface="Calibri" pitchFamily="34" charset="0"/>
              </a:rPr>
              <a:t>Hb</a:t>
            </a:r>
            <a:r>
              <a:rPr lang="tr-TR" sz="1000" dirty="0">
                <a:solidFill>
                  <a:srgbClr val="FF0000"/>
                </a:solidFill>
                <a:latin typeface="Calibri" pitchFamily="34" charset="0"/>
                <a:cs typeface="Calibri" pitchFamily="34" charset="0"/>
              </a:rPr>
              <a:t>/</a:t>
            </a:r>
            <a:r>
              <a:rPr lang="tr-TR" sz="1000" dirty="0" err="1">
                <a:solidFill>
                  <a:srgbClr val="FF0000"/>
                </a:solidFill>
                <a:latin typeface="Calibri" pitchFamily="34" charset="0"/>
                <a:cs typeface="Calibri" pitchFamily="34" charset="0"/>
              </a:rPr>
              <a:t>Htk</a:t>
            </a:r>
            <a:r>
              <a:rPr lang="tr-TR" sz="1000" dirty="0">
                <a:solidFill>
                  <a:srgbClr val="FF0000"/>
                </a:solidFill>
                <a:latin typeface="Calibri" pitchFamily="34" charset="0"/>
                <a:cs typeface="Calibri" pitchFamily="34" charset="0"/>
              </a:rPr>
              <a:t> eşiğine uyulması uygun olmayabilir)</a:t>
            </a:r>
          </a:p>
          <a:p>
            <a:pPr>
              <a:defRPr/>
            </a:pPr>
            <a:endParaRPr lang="tr-TR" sz="1100" b="1" dirty="0">
              <a:latin typeface="Calibri" pitchFamily="34" charset="0"/>
              <a:cs typeface="Calibri" pitchFamily="34" charset="0"/>
            </a:endParaRPr>
          </a:p>
          <a:p>
            <a:pPr>
              <a:defRPr/>
            </a:pPr>
            <a:r>
              <a:rPr lang="tr-TR" sz="1400" b="1" dirty="0">
                <a:latin typeface="Calibri" pitchFamily="34" charset="0"/>
                <a:cs typeface="Calibri" pitchFamily="34" charset="0"/>
              </a:rPr>
              <a:t>P. VERA ŞÜPHESİ YARATAN HALLER:</a:t>
            </a:r>
          </a:p>
          <a:p>
            <a:pPr marL="228600" indent="-228600">
              <a:buFontTx/>
              <a:buAutoNum type="arabicParenR"/>
              <a:defRPr/>
            </a:pPr>
            <a:r>
              <a:rPr lang="tr-TR" sz="1050" dirty="0">
                <a:latin typeface="Calibri" pitchFamily="34" charset="0"/>
                <a:cs typeface="Calibri" pitchFamily="34" charset="0"/>
              </a:rPr>
              <a:t>“NEDENİ  BELLİ OLMAYAN” İZOLE ARTMIŞ HTK </a:t>
            </a:r>
          </a:p>
          <a:p>
            <a:pPr marL="228600" indent="-228600">
              <a:defRPr/>
            </a:pPr>
            <a:r>
              <a:rPr lang="tr-TR" sz="1050" dirty="0">
                <a:latin typeface="Calibri" pitchFamily="34" charset="0"/>
                <a:cs typeface="Calibri" pitchFamily="34" charset="0"/>
              </a:rPr>
              <a:t>	(E: &gt;%52-54 ve K: &gt;48)</a:t>
            </a:r>
          </a:p>
          <a:p>
            <a:pPr marL="228600" indent="-228600">
              <a:buFontTx/>
              <a:buAutoNum type="arabicParenR" startAt="2"/>
              <a:defRPr/>
            </a:pPr>
            <a:r>
              <a:rPr lang="tr-TR" sz="1050" dirty="0">
                <a:solidFill>
                  <a:srgbClr val="FF0000"/>
                </a:solidFill>
                <a:latin typeface="Calibri" pitchFamily="34" charset="0"/>
                <a:cs typeface="Calibri" pitchFamily="34" charset="0"/>
              </a:rPr>
              <a:t>(HTK ARTMAMIŞ OLSA BİLE) </a:t>
            </a:r>
            <a:r>
              <a:rPr lang="tr-TR" sz="1050" dirty="0">
                <a:latin typeface="Calibri" pitchFamily="34" charset="0"/>
                <a:cs typeface="Calibri" pitchFamily="34" charset="0"/>
              </a:rPr>
              <a:t>EŞLİK EDEN AŞAĞIDAKİ HALLER:</a:t>
            </a:r>
          </a:p>
          <a:p>
            <a:pPr marL="685800" lvl="1" indent="-228600">
              <a:defRPr/>
            </a:pPr>
            <a:r>
              <a:rPr lang="tr-TR" sz="1050" dirty="0">
                <a:latin typeface="Calibri" pitchFamily="34" charset="0"/>
                <a:cs typeface="Calibri" pitchFamily="34" charset="0"/>
              </a:rPr>
              <a:t>a)	TROMBOSİTOZ ve/veya LÖKOSİTOZ</a:t>
            </a:r>
          </a:p>
          <a:p>
            <a:pPr marL="685800" lvl="1" indent="-228600">
              <a:buFont typeface="+mj-lt"/>
              <a:buAutoNum type="alphaLcParenR" startAt="2"/>
              <a:defRPr/>
            </a:pPr>
            <a:r>
              <a:rPr lang="tr-TR" sz="1050" dirty="0">
                <a:latin typeface="Calibri" pitchFamily="34" charset="0"/>
                <a:cs typeface="Calibri" pitchFamily="34" charset="0"/>
              </a:rPr>
              <a:t>AÇIKLANAMAYAN SPLENOMEGALİ</a:t>
            </a:r>
          </a:p>
          <a:p>
            <a:pPr marL="685800" lvl="1" indent="-228600">
              <a:buFont typeface="+mj-lt"/>
              <a:buAutoNum type="alphaLcParenR" startAt="2"/>
              <a:defRPr/>
            </a:pPr>
            <a:r>
              <a:rPr lang="tr-TR" sz="1050" dirty="0">
                <a:latin typeface="Calibri" pitchFamily="34" charset="0"/>
                <a:cs typeface="Calibri" pitchFamily="34" charset="0"/>
              </a:rPr>
              <a:t>(SPLANKNİK) TROMBOZ</a:t>
            </a:r>
          </a:p>
          <a:p>
            <a:pPr marL="685800" lvl="1" indent="-228600">
              <a:buFont typeface="+mj-lt"/>
              <a:buAutoNum type="alphaLcParenR" startAt="2"/>
              <a:defRPr/>
            </a:pPr>
            <a:r>
              <a:rPr lang="tr-TR" sz="1050" dirty="0">
                <a:latin typeface="Calibri" pitchFamily="34" charset="0"/>
                <a:cs typeface="Calibri" pitchFamily="34" charset="0"/>
              </a:rPr>
              <a:t>KIRMIZI KÜRE SAYISINDA ARTIŞ ve ANEMİSİZ DEMİR EKSİKLİĞİ</a:t>
            </a:r>
          </a:p>
        </p:txBody>
      </p:sp>
      <p:cxnSp>
        <p:nvCxnSpPr>
          <p:cNvPr id="4" name="3 Düz Ok Bağlayıcısı"/>
          <p:cNvCxnSpPr/>
          <p:nvPr/>
        </p:nvCxnSpPr>
        <p:spPr>
          <a:xfrm flipV="1">
            <a:off x="5366591" y="1938329"/>
            <a:ext cx="714380" cy="48894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5 Düz Ok Bağlayıcısı"/>
          <p:cNvCxnSpPr/>
          <p:nvPr/>
        </p:nvCxnSpPr>
        <p:spPr>
          <a:xfrm>
            <a:off x="5366591" y="2509833"/>
            <a:ext cx="642942" cy="571504"/>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25" name="9 Metin kutusu"/>
          <p:cNvSpPr txBox="1">
            <a:spLocks noChangeArrowheads="1"/>
          </p:cNvSpPr>
          <p:nvPr/>
        </p:nvSpPr>
        <p:spPr bwMode="auto">
          <a:xfrm>
            <a:off x="6009533" y="3009899"/>
            <a:ext cx="2920992" cy="446276"/>
          </a:xfrm>
          <a:prstGeom prst="rect">
            <a:avLst/>
          </a:prstGeom>
          <a:noFill/>
          <a:ln w="9525">
            <a:noFill/>
            <a:miter lim="800000"/>
            <a:headEnd/>
            <a:tailEnd/>
          </a:ln>
        </p:spPr>
        <p:txBody>
          <a:bodyPr wrap="none">
            <a:spAutoFit/>
          </a:bodyPr>
          <a:lstStyle/>
          <a:p>
            <a:r>
              <a:rPr lang="tr-TR" sz="1200" b="1" dirty="0"/>
              <a:t>PV </a:t>
            </a:r>
          </a:p>
          <a:p>
            <a:r>
              <a:rPr lang="tr-TR" sz="1100" b="1" dirty="0"/>
              <a:t>(veya PV OLMASI MUHTEMEL -MASKELİ- MPH)</a:t>
            </a:r>
          </a:p>
        </p:txBody>
      </p:sp>
      <p:sp>
        <p:nvSpPr>
          <p:cNvPr id="5126" name="11 Metin kutusu"/>
          <p:cNvSpPr txBox="1">
            <a:spLocks noChangeArrowheads="1"/>
          </p:cNvSpPr>
          <p:nvPr/>
        </p:nvSpPr>
        <p:spPr bwMode="auto">
          <a:xfrm>
            <a:off x="6080971" y="1714488"/>
            <a:ext cx="560731" cy="461665"/>
          </a:xfrm>
          <a:prstGeom prst="rect">
            <a:avLst/>
          </a:prstGeom>
          <a:noFill/>
          <a:ln w="9525">
            <a:noFill/>
            <a:miter lim="800000"/>
            <a:headEnd/>
            <a:tailEnd/>
          </a:ln>
        </p:spPr>
        <p:txBody>
          <a:bodyPr wrap="none">
            <a:spAutoFit/>
          </a:bodyPr>
          <a:lstStyle/>
          <a:p>
            <a:r>
              <a:rPr lang="tr-TR" sz="1200" b="1" dirty="0"/>
              <a:t>PV</a:t>
            </a:r>
          </a:p>
          <a:p>
            <a:r>
              <a:rPr lang="tr-TR" sz="1200" b="1" dirty="0"/>
              <a:t>DEĞİL</a:t>
            </a:r>
          </a:p>
        </p:txBody>
      </p:sp>
      <p:sp>
        <p:nvSpPr>
          <p:cNvPr id="5128" name="19 Metin kutusu"/>
          <p:cNvSpPr txBox="1">
            <a:spLocks noChangeArrowheads="1"/>
          </p:cNvSpPr>
          <p:nvPr/>
        </p:nvSpPr>
        <p:spPr bwMode="auto">
          <a:xfrm>
            <a:off x="3343277" y="1396545"/>
            <a:ext cx="2157417" cy="2092881"/>
          </a:xfrm>
          <a:prstGeom prst="rect">
            <a:avLst/>
          </a:prstGeom>
          <a:noFill/>
          <a:ln w="9525">
            <a:noFill/>
            <a:miter lim="800000"/>
            <a:headEnd/>
            <a:tailEnd/>
          </a:ln>
        </p:spPr>
        <p:txBody>
          <a:bodyPr wrap="square">
            <a:spAutoFit/>
          </a:bodyPr>
          <a:lstStyle/>
          <a:p>
            <a:pPr>
              <a:buFont typeface="Arial" pitchFamily="34" charset="0"/>
              <a:buChar char="•"/>
            </a:pPr>
            <a:r>
              <a:rPr lang="tr-TR" sz="1400" b="1" dirty="0" err="1"/>
              <a:t>sEpo</a:t>
            </a:r>
            <a:r>
              <a:rPr lang="tr-TR" sz="1400" b="1" dirty="0"/>
              <a:t> (her zaman)</a:t>
            </a:r>
          </a:p>
          <a:p>
            <a:pPr>
              <a:buFont typeface="Arial" pitchFamily="34" charset="0"/>
              <a:buChar char="•"/>
            </a:pPr>
            <a:r>
              <a:rPr lang="tr-TR" sz="1400" b="1" dirty="0"/>
              <a:t>JAK2 V617F (her zaman)</a:t>
            </a:r>
          </a:p>
          <a:p>
            <a:pPr>
              <a:buFont typeface="Arial" pitchFamily="34" charset="0"/>
              <a:buChar char="•"/>
            </a:pPr>
            <a:endParaRPr lang="tr-TR" sz="1400" b="1" dirty="0"/>
          </a:p>
          <a:p>
            <a:pPr>
              <a:buFont typeface="Arial" pitchFamily="34" charset="0"/>
              <a:buChar char="•"/>
            </a:pPr>
            <a:r>
              <a:rPr lang="tr-TR" sz="1400" b="1" dirty="0"/>
              <a:t>JAK2 Ekzon12 mutasyonları </a:t>
            </a:r>
          </a:p>
          <a:p>
            <a:r>
              <a:rPr lang="tr-TR" sz="1100" b="1" dirty="0"/>
              <a:t>(kuvvetli PV şüphesi varken V617F negatif ise)</a:t>
            </a:r>
          </a:p>
          <a:p>
            <a:pPr>
              <a:buFont typeface="Arial" pitchFamily="34" charset="0"/>
              <a:buChar char="•"/>
            </a:pPr>
            <a:r>
              <a:rPr lang="tr-TR" sz="1400" b="1" dirty="0"/>
              <a:t>İlik biyopsisi </a:t>
            </a:r>
          </a:p>
          <a:p>
            <a:r>
              <a:rPr lang="tr-TR" sz="1100" b="1" dirty="0"/>
              <a:t>(kuvvetli MPH şüphesi veya kesin MPH varsa)</a:t>
            </a:r>
          </a:p>
        </p:txBody>
      </p:sp>
      <p:sp>
        <p:nvSpPr>
          <p:cNvPr id="5129" name="20 Metin kutusu"/>
          <p:cNvSpPr txBox="1">
            <a:spLocks noChangeArrowheads="1"/>
          </p:cNvSpPr>
          <p:nvPr/>
        </p:nvSpPr>
        <p:spPr bwMode="auto">
          <a:xfrm>
            <a:off x="6929454" y="1690978"/>
            <a:ext cx="2205805" cy="461665"/>
          </a:xfrm>
          <a:prstGeom prst="rect">
            <a:avLst/>
          </a:prstGeom>
          <a:noFill/>
          <a:ln w="9525">
            <a:noFill/>
            <a:miter lim="800000"/>
            <a:headEnd/>
            <a:tailEnd/>
          </a:ln>
        </p:spPr>
        <p:txBody>
          <a:bodyPr wrap="square">
            <a:spAutoFit/>
          </a:bodyPr>
          <a:lstStyle/>
          <a:p>
            <a:r>
              <a:rPr lang="tr-TR" sz="1200" b="1" dirty="0"/>
              <a:t>GERÇEK ERİTROSİTOZ VAR MI, NEDENİ NE?</a:t>
            </a:r>
          </a:p>
        </p:txBody>
      </p:sp>
      <p:sp>
        <p:nvSpPr>
          <p:cNvPr id="5130" name="TextBox 9"/>
          <p:cNvSpPr txBox="1">
            <a:spLocks noChangeArrowheads="1"/>
          </p:cNvSpPr>
          <p:nvPr/>
        </p:nvSpPr>
        <p:spPr bwMode="auto">
          <a:xfrm>
            <a:off x="285750" y="6000750"/>
            <a:ext cx="8715375" cy="307777"/>
          </a:xfrm>
          <a:prstGeom prst="rect">
            <a:avLst/>
          </a:prstGeom>
          <a:noFill/>
          <a:ln w="9525">
            <a:noFill/>
            <a:miter lim="800000"/>
            <a:headEnd/>
            <a:tailEnd/>
          </a:ln>
        </p:spPr>
        <p:txBody>
          <a:bodyPr>
            <a:spAutoFit/>
          </a:bodyPr>
          <a:lstStyle/>
          <a:p>
            <a:r>
              <a:rPr lang="tr-TR" sz="1400" dirty="0">
                <a:solidFill>
                  <a:srgbClr val="FF0000"/>
                </a:solidFill>
              </a:rPr>
              <a:t>%47,9 </a:t>
            </a:r>
            <a:r>
              <a:rPr lang="tr-TR" sz="1400" dirty="0" err="1">
                <a:solidFill>
                  <a:srgbClr val="FF0000"/>
                </a:solidFill>
              </a:rPr>
              <a:t>Htk</a:t>
            </a:r>
            <a:r>
              <a:rPr lang="tr-TR" sz="1400" dirty="0">
                <a:solidFill>
                  <a:srgbClr val="FF0000"/>
                </a:solidFill>
              </a:rPr>
              <a:t> olan, MCV 60 </a:t>
            </a:r>
            <a:r>
              <a:rPr lang="tr-TR" sz="1400" dirty="0" err="1">
                <a:solidFill>
                  <a:srgbClr val="FF0000"/>
                </a:solidFill>
              </a:rPr>
              <a:t>fL</a:t>
            </a:r>
            <a:r>
              <a:rPr lang="tr-TR" sz="1400" dirty="0">
                <a:solidFill>
                  <a:srgbClr val="FF0000"/>
                </a:solidFill>
              </a:rPr>
              <a:t>, demir eksikliği ve çok yüksek eritrosit sayısı olan kadın PV olamaz mı?</a:t>
            </a:r>
          </a:p>
        </p:txBody>
      </p:sp>
      <p:cxnSp>
        <p:nvCxnSpPr>
          <p:cNvPr id="14" name="13 Düz Ok Bağlayıcısı"/>
          <p:cNvCxnSpPr/>
          <p:nvPr/>
        </p:nvCxnSpPr>
        <p:spPr>
          <a:xfrm>
            <a:off x="3143240" y="2497918"/>
            <a:ext cx="200045" cy="238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20 Düz Ok Bağlayıcısı"/>
          <p:cNvCxnSpPr/>
          <p:nvPr/>
        </p:nvCxnSpPr>
        <p:spPr>
          <a:xfrm>
            <a:off x="6572264" y="1928802"/>
            <a:ext cx="357190" cy="158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10 Metin kutusu">
            <a:extLst>
              <a:ext uri="{FF2B5EF4-FFF2-40B4-BE49-F238E27FC236}">
                <a16:creationId xmlns:a16="http://schemas.microsoft.com/office/drawing/2014/main" id="{0A2F7594-AB67-4778-B03D-55EC04A06218}"/>
              </a:ext>
            </a:extLst>
          </p:cNvPr>
          <p:cNvSpPr txBox="1">
            <a:spLocks noChangeArrowheads="1"/>
          </p:cNvSpPr>
          <p:nvPr/>
        </p:nvSpPr>
        <p:spPr bwMode="auto">
          <a:xfrm>
            <a:off x="79960" y="158425"/>
            <a:ext cx="4158895" cy="461665"/>
          </a:xfrm>
          <a:prstGeom prst="rect">
            <a:avLst/>
          </a:prstGeom>
          <a:noFill/>
          <a:ln w="9525">
            <a:noFill/>
            <a:miter lim="800000"/>
            <a:headEnd/>
            <a:tailEnd/>
          </a:ln>
        </p:spPr>
        <p:txBody>
          <a:bodyPr wrap="none">
            <a:spAutoFit/>
          </a:bodyPr>
          <a:lstStyle/>
          <a:p>
            <a:r>
              <a:rPr lang="tr-TR" sz="2400" b="1" dirty="0">
                <a:solidFill>
                  <a:srgbClr val="FF0000"/>
                </a:solidFill>
              </a:rPr>
              <a:t>POLİSTEMİA VERA TANI SÜRECİ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66406" y="28494"/>
            <a:ext cx="6713505" cy="400110"/>
          </a:xfrm>
          <a:prstGeom prst="rect">
            <a:avLst/>
          </a:prstGeom>
          <a:noFill/>
        </p:spPr>
        <p:txBody>
          <a:bodyPr wrap="none" rtlCol="0">
            <a:spAutoFit/>
          </a:bodyPr>
          <a:lstStyle/>
          <a:p>
            <a:r>
              <a:rPr lang="tr-TR" sz="2000" b="1" dirty="0">
                <a:solidFill>
                  <a:srgbClr val="FF0000"/>
                </a:solidFill>
              </a:rPr>
              <a:t>POLİSTEMİA VERA: İNSİDANS ve BAŞVURUDAKİ KLİNİK TABLO</a:t>
            </a:r>
          </a:p>
        </p:txBody>
      </p:sp>
      <p:sp>
        <p:nvSpPr>
          <p:cNvPr id="6" name="5 Metin kutusu"/>
          <p:cNvSpPr txBox="1"/>
          <p:nvPr/>
        </p:nvSpPr>
        <p:spPr>
          <a:xfrm>
            <a:off x="71406" y="723109"/>
            <a:ext cx="4334263" cy="830997"/>
          </a:xfrm>
          <a:prstGeom prst="rect">
            <a:avLst/>
          </a:prstGeom>
          <a:noFill/>
        </p:spPr>
        <p:txBody>
          <a:bodyPr wrap="none" rtlCol="0">
            <a:spAutoFit/>
          </a:bodyPr>
          <a:lstStyle/>
          <a:p>
            <a:pPr>
              <a:buSzPct val="50000"/>
              <a:buFont typeface="Wingdings" pitchFamily="2" charset="2"/>
              <a:buChar char="q"/>
            </a:pPr>
            <a:r>
              <a:rPr lang="tr-TR" sz="1200" dirty="0"/>
              <a:t> ÇOK DEĞİŞİK İNSİDANS RAKAMLARI: 0,01/100000 – 2,61/100000</a:t>
            </a:r>
          </a:p>
          <a:p>
            <a:pPr>
              <a:buSzPct val="50000"/>
              <a:buFont typeface="Wingdings" pitchFamily="2" charset="2"/>
              <a:buChar char="q"/>
            </a:pPr>
            <a:r>
              <a:rPr lang="tr-TR" sz="1200" dirty="0"/>
              <a:t> HAVUZLANMIŞ DEĞER: 0,67/100000</a:t>
            </a:r>
          </a:p>
          <a:p>
            <a:pPr>
              <a:buSzPct val="50000"/>
              <a:buFont typeface="Wingdings" pitchFamily="2" charset="2"/>
              <a:buChar char="q"/>
            </a:pPr>
            <a:endParaRPr lang="tr-TR" sz="1200" dirty="0"/>
          </a:p>
          <a:p>
            <a:pPr>
              <a:buSzPct val="50000"/>
              <a:buFont typeface="Wingdings" pitchFamily="2" charset="2"/>
              <a:buChar char="q"/>
            </a:pPr>
            <a:r>
              <a:rPr lang="tr-TR" sz="1200" dirty="0"/>
              <a:t> ORTANCA YAŞ: 61 (%10 HASTA &lt;40)</a:t>
            </a:r>
          </a:p>
        </p:txBody>
      </p:sp>
      <p:graphicFrame>
        <p:nvGraphicFramePr>
          <p:cNvPr id="7" name="6 Tablo"/>
          <p:cNvGraphicFramePr>
            <a:graphicFrameLocks noGrp="1"/>
          </p:cNvGraphicFramePr>
          <p:nvPr>
            <p:extLst>
              <p:ext uri="{D42A27DB-BD31-4B8C-83A1-F6EECF244321}">
                <p14:modId xmlns:p14="http://schemas.microsoft.com/office/powerpoint/2010/main" val="1159053560"/>
              </p:ext>
            </p:extLst>
          </p:nvPr>
        </p:nvGraphicFramePr>
        <p:xfrm>
          <a:off x="4786314" y="568666"/>
          <a:ext cx="3786214" cy="6217920"/>
        </p:xfrm>
        <a:graphic>
          <a:graphicData uri="http://schemas.openxmlformats.org/drawingml/2006/table">
            <a:tbl>
              <a:tblPr firstRow="1" bandRow="1">
                <a:tableStyleId>{5940675A-B579-460E-94D1-54222C63F5DA}</a:tableStyleId>
              </a:tblPr>
              <a:tblGrid>
                <a:gridCol w="3786214">
                  <a:extLst>
                    <a:ext uri="{9D8B030D-6E8A-4147-A177-3AD203B41FA5}">
                      <a16:colId xmlns:a16="http://schemas.microsoft.com/office/drawing/2014/main" val="20000"/>
                    </a:ext>
                  </a:extLst>
                </a:gridCol>
              </a:tblGrid>
              <a:tr h="230029">
                <a:tc>
                  <a:txBody>
                    <a:bodyPr/>
                    <a:lstStyle/>
                    <a:p>
                      <a:r>
                        <a:rPr lang="tr-TR" sz="1100" b="1" dirty="0">
                          <a:solidFill>
                            <a:srgbClr val="FF0000"/>
                          </a:solidFill>
                        </a:rPr>
                        <a:t>PREZENTASYONDA</a:t>
                      </a:r>
                      <a:r>
                        <a:rPr lang="tr-TR" sz="1100" b="1" baseline="0" dirty="0">
                          <a:solidFill>
                            <a:srgbClr val="FF0000"/>
                          </a:solidFill>
                        </a:rPr>
                        <a:t> </a:t>
                      </a:r>
                      <a:r>
                        <a:rPr lang="tr-TR" sz="1100" b="1" dirty="0">
                          <a:solidFill>
                            <a:srgbClr val="FF0000"/>
                          </a:solidFill>
                        </a:rPr>
                        <a:t>SEMPTOMLAR</a:t>
                      </a:r>
                    </a:p>
                  </a:txBody>
                  <a:tcPr/>
                </a:tc>
                <a:extLst>
                  <a:ext uri="{0D108BD9-81ED-4DB2-BD59-A6C34878D82A}">
                    <a16:rowId xmlns:a16="http://schemas.microsoft.com/office/drawing/2014/main" val="10000"/>
                  </a:ext>
                </a:extLst>
              </a:tr>
              <a:tr h="230029">
                <a:tc>
                  <a:txBody>
                    <a:bodyPr/>
                    <a:lstStyle/>
                    <a:p>
                      <a:pPr>
                        <a:buFont typeface="Arial" pitchFamily="34" charset="0"/>
                        <a:buChar char="•"/>
                      </a:pPr>
                      <a:r>
                        <a:rPr lang="tr-TR" sz="1100" b="1" dirty="0" err="1">
                          <a:solidFill>
                            <a:schemeClr val="tx1"/>
                          </a:solidFill>
                        </a:rPr>
                        <a:t>Sitokin</a:t>
                      </a:r>
                      <a:r>
                        <a:rPr lang="tr-TR" sz="1100" b="1" dirty="0">
                          <a:solidFill>
                            <a:schemeClr val="tx1"/>
                          </a:solidFill>
                        </a:rPr>
                        <a:t> semptomları</a:t>
                      </a:r>
                    </a:p>
                  </a:txBody>
                  <a:tcPr/>
                </a:tc>
                <a:extLst>
                  <a:ext uri="{0D108BD9-81ED-4DB2-BD59-A6C34878D82A}">
                    <a16:rowId xmlns:a16="http://schemas.microsoft.com/office/drawing/2014/main" val="10001"/>
                  </a:ext>
                </a:extLst>
              </a:tr>
              <a:tr h="230029">
                <a:tc>
                  <a:txBody>
                    <a:bodyPr/>
                    <a:lstStyle/>
                    <a:p>
                      <a:pPr>
                        <a:buFont typeface="Arial" pitchFamily="34" charset="0"/>
                        <a:buNone/>
                      </a:pPr>
                      <a:r>
                        <a:rPr lang="tr-TR" sz="1100" dirty="0"/>
                        <a:t>     ---Halsizlik</a:t>
                      </a:r>
                    </a:p>
                  </a:txBody>
                  <a:tcPr/>
                </a:tc>
                <a:extLst>
                  <a:ext uri="{0D108BD9-81ED-4DB2-BD59-A6C34878D82A}">
                    <a16:rowId xmlns:a16="http://schemas.microsoft.com/office/drawing/2014/main" val="10002"/>
                  </a:ext>
                </a:extLst>
              </a:tr>
              <a:tr h="230029">
                <a:tc>
                  <a:txBody>
                    <a:bodyPr/>
                    <a:lstStyle/>
                    <a:p>
                      <a:pPr>
                        <a:buFont typeface="Arial" pitchFamily="34" charset="0"/>
                        <a:buNone/>
                      </a:pPr>
                      <a:r>
                        <a:rPr lang="tr-TR" sz="1100" dirty="0"/>
                        <a:t>     ---Kaşıntı</a:t>
                      </a:r>
                    </a:p>
                  </a:txBody>
                  <a:tcPr/>
                </a:tc>
                <a:extLst>
                  <a:ext uri="{0D108BD9-81ED-4DB2-BD59-A6C34878D82A}">
                    <a16:rowId xmlns:a16="http://schemas.microsoft.com/office/drawing/2014/main" val="10003"/>
                  </a:ext>
                </a:extLst>
              </a:tr>
              <a:tr h="230029">
                <a:tc>
                  <a:txBody>
                    <a:bodyPr/>
                    <a:lstStyle/>
                    <a:p>
                      <a:pPr>
                        <a:buFont typeface="Arial" pitchFamily="34" charset="0"/>
                        <a:buNone/>
                      </a:pPr>
                      <a:r>
                        <a:rPr lang="tr-TR" sz="1100" dirty="0"/>
                        <a:t>     ---Çok terleme</a:t>
                      </a:r>
                    </a:p>
                  </a:txBody>
                  <a:tcPr/>
                </a:tc>
                <a:extLst>
                  <a:ext uri="{0D108BD9-81ED-4DB2-BD59-A6C34878D82A}">
                    <a16:rowId xmlns:a16="http://schemas.microsoft.com/office/drawing/2014/main" val="10004"/>
                  </a:ext>
                </a:extLst>
              </a:tr>
              <a:tr h="230029">
                <a:tc>
                  <a:txBody>
                    <a:bodyPr/>
                    <a:lstStyle/>
                    <a:p>
                      <a:pPr>
                        <a:buFont typeface="Arial" pitchFamily="34" charset="0"/>
                        <a:buNone/>
                      </a:pPr>
                      <a:r>
                        <a:rPr lang="tr-TR" sz="1100" dirty="0"/>
                        <a:t>     ---Kilo kaybı</a:t>
                      </a:r>
                    </a:p>
                  </a:txBody>
                  <a:tcPr/>
                </a:tc>
                <a:extLst>
                  <a:ext uri="{0D108BD9-81ED-4DB2-BD59-A6C34878D82A}">
                    <a16:rowId xmlns:a16="http://schemas.microsoft.com/office/drawing/2014/main" val="10005"/>
                  </a:ext>
                </a:extLst>
              </a:tr>
              <a:tr h="230029">
                <a:tc>
                  <a:txBody>
                    <a:bodyPr/>
                    <a:lstStyle/>
                    <a:p>
                      <a:pPr>
                        <a:buFont typeface="Arial" pitchFamily="34" charset="0"/>
                        <a:buNone/>
                      </a:pPr>
                      <a:r>
                        <a:rPr lang="tr-TR" sz="1100" dirty="0"/>
                        <a:t>     ---Ateş</a:t>
                      </a:r>
                    </a:p>
                  </a:txBody>
                  <a:tcPr/>
                </a:tc>
                <a:extLst>
                  <a:ext uri="{0D108BD9-81ED-4DB2-BD59-A6C34878D82A}">
                    <a16:rowId xmlns:a16="http://schemas.microsoft.com/office/drawing/2014/main" val="10006"/>
                  </a:ext>
                </a:extLst>
              </a:tr>
              <a:tr h="230029">
                <a:tc>
                  <a:txBody>
                    <a:bodyPr/>
                    <a:lstStyle/>
                    <a:p>
                      <a:pPr>
                        <a:buFont typeface="Arial" pitchFamily="34" charset="0"/>
                        <a:buChar char="•"/>
                      </a:pPr>
                      <a:r>
                        <a:rPr lang="tr-TR" sz="1100" b="1" dirty="0" err="1">
                          <a:solidFill>
                            <a:schemeClr val="tx1"/>
                          </a:solidFill>
                        </a:rPr>
                        <a:t>Mikrovasküler</a:t>
                      </a:r>
                      <a:r>
                        <a:rPr lang="tr-TR" sz="1100" b="1" dirty="0">
                          <a:solidFill>
                            <a:schemeClr val="tx1"/>
                          </a:solidFill>
                        </a:rPr>
                        <a:t>-</a:t>
                      </a:r>
                      <a:r>
                        <a:rPr lang="tr-TR" sz="1100" b="1" dirty="0" err="1">
                          <a:solidFill>
                            <a:schemeClr val="tx1"/>
                          </a:solidFill>
                        </a:rPr>
                        <a:t>hiperviskozite</a:t>
                      </a:r>
                      <a:r>
                        <a:rPr lang="tr-TR" sz="1100" b="1" dirty="0">
                          <a:solidFill>
                            <a:schemeClr val="tx1"/>
                          </a:solidFill>
                        </a:rPr>
                        <a:t> semptomları</a:t>
                      </a:r>
                    </a:p>
                  </a:txBody>
                  <a:tcPr/>
                </a:tc>
                <a:extLst>
                  <a:ext uri="{0D108BD9-81ED-4DB2-BD59-A6C34878D82A}">
                    <a16:rowId xmlns:a16="http://schemas.microsoft.com/office/drawing/2014/main" val="10007"/>
                  </a:ext>
                </a:extLst>
              </a:tr>
              <a:tr h="230029">
                <a:tc>
                  <a:txBody>
                    <a:bodyPr/>
                    <a:lstStyle/>
                    <a:p>
                      <a:pPr>
                        <a:buFont typeface="Arial" pitchFamily="34" charset="0"/>
                        <a:buNone/>
                      </a:pPr>
                      <a:r>
                        <a:rPr lang="tr-TR" sz="1100" dirty="0"/>
                        <a:t>     ---</a:t>
                      </a:r>
                      <a:r>
                        <a:rPr lang="tr-TR" sz="1100" dirty="0" err="1"/>
                        <a:t>Başağrısı</a:t>
                      </a:r>
                      <a:endParaRPr lang="tr-TR" sz="1100" dirty="0"/>
                    </a:p>
                  </a:txBody>
                  <a:tcPr/>
                </a:tc>
                <a:extLst>
                  <a:ext uri="{0D108BD9-81ED-4DB2-BD59-A6C34878D82A}">
                    <a16:rowId xmlns:a16="http://schemas.microsoft.com/office/drawing/2014/main" val="10008"/>
                  </a:ext>
                </a:extLst>
              </a:tr>
              <a:tr h="230029">
                <a:tc>
                  <a:txBody>
                    <a:bodyPr/>
                    <a:lstStyle/>
                    <a:p>
                      <a:pPr>
                        <a:buFont typeface="Arial" pitchFamily="34" charset="0"/>
                        <a:buNone/>
                      </a:pPr>
                      <a:r>
                        <a:rPr lang="tr-TR" sz="1100" dirty="0"/>
                        <a:t>     ---Sersemlik</a:t>
                      </a:r>
                    </a:p>
                  </a:txBody>
                  <a:tcPr/>
                </a:tc>
                <a:extLst>
                  <a:ext uri="{0D108BD9-81ED-4DB2-BD59-A6C34878D82A}">
                    <a16:rowId xmlns:a16="http://schemas.microsoft.com/office/drawing/2014/main" val="10009"/>
                  </a:ext>
                </a:extLst>
              </a:tr>
              <a:tr h="230029">
                <a:tc>
                  <a:txBody>
                    <a:bodyPr/>
                    <a:lstStyle/>
                    <a:p>
                      <a:pPr>
                        <a:buFont typeface="Arial" pitchFamily="34" charset="0"/>
                        <a:buNone/>
                      </a:pPr>
                      <a:r>
                        <a:rPr lang="tr-TR" sz="1100" dirty="0"/>
                        <a:t>     ---Geçici görme bozuklukları</a:t>
                      </a:r>
                    </a:p>
                  </a:txBody>
                  <a:tcPr/>
                </a:tc>
                <a:extLst>
                  <a:ext uri="{0D108BD9-81ED-4DB2-BD59-A6C34878D82A}">
                    <a16:rowId xmlns:a16="http://schemas.microsoft.com/office/drawing/2014/main" val="10010"/>
                  </a:ext>
                </a:extLst>
              </a:tr>
              <a:tr h="230029">
                <a:tc>
                  <a:txBody>
                    <a:bodyPr/>
                    <a:lstStyle/>
                    <a:p>
                      <a:pPr>
                        <a:buFont typeface="Arial" pitchFamily="34" charset="0"/>
                        <a:buNone/>
                      </a:pPr>
                      <a:r>
                        <a:rPr lang="tr-TR" sz="1100" dirty="0"/>
                        <a:t>     ---</a:t>
                      </a:r>
                      <a:r>
                        <a:rPr lang="tr-TR" sz="1100" dirty="0" err="1"/>
                        <a:t>Eritromelalji</a:t>
                      </a:r>
                      <a:endParaRPr lang="tr-TR" sz="1100" dirty="0"/>
                    </a:p>
                  </a:txBody>
                  <a:tcPr/>
                </a:tc>
                <a:extLst>
                  <a:ext uri="{0D108BD9-81ED-4DB2-BD59-A6C34878D82A}">
                    <a16:rowId xmlns:a16="http://schemas.microsoft.com/office/drawing/2014/main" val="10011"/>
                  </a:ext>
                </a:extLst>
              </a:tr>
              <a:tr h="23002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100" b="1" dirty="0">
                          <a:solidFill>
                            <a:schemeClr val="tx1"/>
                          </a:solidFill>
                        </a:rPr>
                        <a:t>Artmış hücre </a:t>
                      </a:r>
                      <a:r>
                        <a:rPr lang="tr-TR" sz="1100" b="1" dirty="0" err="1">
                          <a:solidFill>
                            <a:schemeClr val="tx1"/>
                          </a:solidFill>
                        </a:rPr>
                        <a:t>proliferasyonu</a:t>
                      </a:r>
                      <a:r>
                        <a:rPr lang="tr-TR" sz="1100" b="1" baseline="0" dirty="0">
                          <a:solidFill>
                            <a:schemeClr val="tx1"/>
                          </a:solidFill>
                        </a:rPr>
                        <a:t> </a:t>
                      </a:r>
                      <a:endParaRPr lang="tr-TR" sz="1100" b="1" dirty="0">
                        <a:solidFill>
                          <a:schemeClr val="tx1"/>
                        </a:solidFill>
                      </a:endParaRPr>
                    </a:p>
                  </a:txBody>
                  <a:tcPr/>
                </a:tc>
                <a:extLst>
                  <a:ext uri="{0D108BD9-81ED-4DB2-BD59-A6C34878D82A}">
                    <a16:rowId xmlns:a16="http://schemas.microsoft.com/office/drawing/2014/main" val="10012"/>
                  </a:ext>
                </a:extLst>
              </a:tr>
              <a:tr h="23002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sz="1100" dirty="0"/>
                        <a:t>     ---Kemik</a:t>
                      </a:r>
                      <a:r>
                        <a:rPr lang="tr-TR" sz="1100" baseline="0" dirty="0"/>
                        <a:t> ağrıları</a:t>
                      </a:r>
                      <a:endParaRPr lang="tr-TR" sz="1100" dirty="0"/>
                    </a:p>
                  </a:txBody>
                  <a:tcPr/>
                </a:tc>
                <a:extLst>
                  <a:ext uri="{0D108BD9-81ED-4DB2-BD59-A6C34878D82A}">
                    <a16:rowId xmlns:a16="http://schemas.microsoft.com/office/drawing/2014/main" val="10013"/>
                  </a:ext>
                </a:extLst>
              </a:tr>
              <a:tr h="23002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sz="1100" dirty="0"/>
                        <a:t>     ---Kilo kaybı</a:t>
                      </a:r>
                    </a:p>
                  </a:txBody>
                  <a:tcPr/>
                </a:tc>
                <a:extLst>
                  <a:ext uri="{0D108BD9-81ED-4DB2-BD59-A6C34878D82A}">
                    <a16:rowId xmlns:a16="http://schemas.microsoft.com/office/drawing/2014/main" val="10014"/>
                  </a:ext>
                </a:extLst>
              </a:tr>
              <a:tr h="23002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100" b="1" dirty="0" err="1">
                          <a:solidFill>
                            <a:schemeClr val="tx1"/>
                          </a:solidFill>
                        </a:rPr>
                        <a:t>Epigastrik</a:t>
                      </a:r>
                      <a:r>
                        <a:rPr lang="tr-TR" sz="1100" b="1" dirty="0">
                          <a:solidFill>
                            <a:schemeClr val="tx1"/>
                          </a:solidFill>
                        </a:rPr>
                        <a:t> rahatsızlık/dolgunluk (</a:t>
                      </a:r>
                      <a:r>
                        <a:rPr lang="tr-TR" sz="1100" b="1" dirty="0" err="1">
                          <a:solidFill>
                            <a:schemeClr val="tx1"/>
                          </a:solidFill>
                        </a:rPr>
                        <a:t>splenomegali</a:t>
                      </a:r>
                      <a:r>
                        <a:rPr lang="tr-TR" sz="1100" b="1" dirty="0">
                          <a:solidFill>
                            <a:schemeClr val="tx1"/>
                          </a:solidFill>
                        </a:rPr>
                        <a:t>)</a:t>
                      </a:r>
                    </a:p>
                  </a:txBody>
                  <a:tcPr/>
                </a:tc>
                <a:extLst>
                  <a:ext uri="{0D108BD9-81ED-4DB2-BD59-A6C34878D82A}">
                    <a16:rowId xmlns:a16="http://schemas.microsoft.com/office/drawing/2014/main" val="10015"/>
                  </a:ext>
                </a:extLst>
              </a:tr>
              <a:tr h="230029">
                <a:tc>
                  <a:txBody>
                    <a:bodyPr/>
                    <a:lstStyle/>
                    <a:p>
                      <a:pPr>
                        <a:buFont typeface="Arial" pitchFamily="34" charset="0"/>
                        <a:buChar char="•"/>
                      </a:pPr>
                      <a:r>
                        <a:rPr lang="tr-TR" sz="1100" b="1" dirty="0" err="1">
                          <a:solidFill>
                            <a:schemeClr val="tx1"/>
                          </a:solidFill>
                        </a:rPr>
                        <a:t>Arteriyel</a:t>
                      </a:r>
                      <a:r>
                        <a:rPr lang="tr-TR" sz="1100" b="1" dirty="0">
                          <a:solidFill>
                            <a:schemeClr val="tx1"/>
                          </a:solidFill>
                        </a:rPr>
                        <a:t> ve/veya </a:t>
                      </a:r>
                      <a:r>
                        <a:rPr lang="tr-TR" sz="1100" b="1" dirty="0" err="1">
                          <a:solidFill>
                            <a:schemeClr val="tx1"/>
                          </a:solidFill>
                        </a:rPr>
                        <a:t>venöz</a:t>
                      </a:r>
                      <a:r>
                        <a:rPr lang="tr-TR" sz="1100" b="1" dirty="0">
                          <a:solidFill>
                            <a:schemeClr val="tx1"/>
                          </a:solidFill>
                        </a:rPr>
                        <a:t> </a:t>
                      </a:r>
                      <a:r>
                        <a:rPr lang="tr-TR" sz="1100" b="1" dirty="0" err="1">
                          <a:solidFill>
                            <a:schemeClr val="tx1"/>
                          </a:solidFill>
                        </a:rPr>
                        <a:t>trombozlar</a:t>
                      </a:r>
                      <a:r>
                        <a:rPr lang="tr-TR" sz="1100" b="1" dirty="0">
                          <a:solidFill>
                            <a:schemeClr val="tx1"/>
                          </a:solidFill>
                        </a:rPr>
                        <a:t> ile ilişkili belirtiler</a:t>
                      </a:r>
                    </a:p>
                  </a:txBody>
                  <a:tcPr/>
                </a:tc>
                <a:extLst>
                  <a:ext uri="{0D108BD9-81ED-4DB2-BD59-A6C34878D82A}">
                    <a16:rowId xmlns:a16="http://schemas.microsoft.com/office/drawing/2014/main" val="10016"/>
                  </a:ext>
                </a:extLst>
              </a:tr>
              <a:tr h="23002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sz="1100" b="1" dirty="0">
                          <a:solidFill>
                            <a:srgbClr val="FF0000"/>
                          </a:solidFill>
                        </a:rPr>
                        <a:t>PREZENTASYONDA BULGULAR</a:t>
                      </a:r>
                    </a:p>
                  </a:txBody>
                  <a:tcPr/>
                </a:tc>
                <a:extLst>
                  <a:ext uri="{0D108BD9-81ED-4DB2-BD59-A6C34878D82A}">
                    <a16:rowId xmlns:a16="http://schemas.microsoft.com/office/drawing/2014/main" val="10017"/>
                  </a:ext>
                </a:extLst>
              </a:tr>
              <a:tr h="230029">
                <a:tc>
                  <a:txBody>
                    <a:bodyPr/>
                    <a:lstStyle/>
                    <a:p>
                      <a:pPr>
                        <a:buFont typeface="Arial" pitchFamily="34" charset="0"/>
                        <a:buChar char="•"/>
                      </a:pPr>
                      <a:r>
                        <a:rPr lang="tr-TR" sz="1100" dirty="0" err="1"/>
                        <a:t>Pletora</a:t>
                      </a:r>
                      <a:endParaRPr lang="tr-TR" sz="1100" dirty="0"/>
                    </a:p>
                  </a:txBody>
                  <a:tcPr/>
                </a:tc>
                <a:extLst>
                  <a:ext uri="{0D108BD9-81ED-4DB2-BD59-A6C34878D82A}">
                    <a16:rowId xmlns:a16="http://schemas.microsoft.com/office/drawing/2014/main" val="10018"/>
                  </a:ext>
                </a:extLst>
              </a:tr>
              <a:tr h="230029">
                <a:tc>
                  <a:txBody>
                    <a:bodyPr/>
                    <a:lstStyle/>
                    <a:p>
                      <a:pPr>
                        <a:buFont typeface="Arial" pitchFamily="34" charset="0"/>
                        <a:buChar char="•"/>
                      </a:pPr>
                      <a:r>
                        <a:rPr lang="tr-TR" sz="1100" dirty="0" err="1"/>
                        <a:t>Splenomegali</a:t>
                      </a:r>
                      <a:endParaRPr lang="tr-TR" sz="1100" dirty="0"/>
                    </a:p>
                  </a:txBody>
                  <a:tcPr/>
                </a:tc>
                <a:extLst>
                  <a:ext uri="{0D108BD9-81ED-4DB2-BD59-A6C34878D82A}">
                    <a16:rowId xmlns:a16="http://schemas.microsoft.com/office/drawing/2014/main" val="10019"/>
                  </a:ext>
                </a:extLst>
              </a:tr>
              <a:tr h="230029">
                <a:tc>
                  <a:txBody>
                    <a:bodyPr/>
                    <a:lstStyle/>
                    <a:p>
                      <a:pPr>
                        <a:buFont typeface="Arial" pitchFamily="34" charset="0"/>
                        <a:buChar char="•"/>
                      </a:pPr>
                      <a:r>
                        <a:rPr lang="tr-TR" sz="1100" dirty="0" err="1"/>
                        <a:t>Hepatomegali</a:t>
                      </a:r>
                      <a:endParaRPr lang="tr-TR" sz="1100" dirty="0"/>
                    </a:p>
                  </a:txBody>
                  <a:tcPr/>
                </a:tc>
                <a:extLst>
                  <a:ext uri="{0D108BD9-81ED-4DB2-BD59-A6C34878D82A}">
                    <a16:rowId xmlns:a16="http://schemas.microsoft.com/office/drawing/2014/main" val="10020"/>
                  </a:ext>
                </a:extLst>
              </a:tr>
              <a:tr h="230029">
                <a:tc>
                  <a:txBody>
                    <a:bodyPr/>
                    <a:lstStyle/>
                    <a:p>
                      <a:pPr>
                        <a:buFont typeface="Arial" pitchFamily="34" charset="0"/>
                        <a:buChar char="•"/>
                      </a:pPr>
                      <a:r>
                        <a:rPr lang="tr-TR" sz="1100" dirty="0"/>
                        <a:t>Hipertansiyon</a:t>
                      </a:r>
                    </a:p>
                  </a:txBody>
                  <a:tcPr/>
                </a:tc>
                <a:extLst>
                  <a:ext uri="{0D108BD9-81ED-4DB2-BD59-A6C34878D82A}">
                    <a16:rowId xmlns:a16="http://schemas.microsoft.com/office/drawing/2014/main" val="10021"/>
                  </a:ext>
                </a:extLst>
              </a:tr>
              <a:tr h="23002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100" dirty="0" err="1"/>
                        <a:t>Arteriyel</a:t>
                      </a:r>
                      <a:r>
                        <a:rPr lang="tr-TR" sz="1100" dirty="0"/>
                        <a:t> ve/veya </a:t>
                      </a:r>
                      <a:r>
                        <a:rPr lang="tr-TR" sz="1100" dirty="0" err="1"/>
                        <a:t>venöz</a:t>
                      </a:r>
                      <a:r>
                        <a:rPr lang="tr-TR" sz="1100" dirty="0"/>
                        <a:t> </a:t>
                      </a:r>
                      <a:r>
                        <a:rPr lang="tr-TR" sz="1100" dirty="0" err="1"/>
                        <a:t>trombozlar</a:t>
                      </a:r>
                      <a:r>
                        <a:rPr lang="tr-TR" sz="1100" dirty="0"/>
                        <a:t> ile ilişkili bulgular</a:t>
                      </a:r>
                    </a:p>
                  </a:txBody>
                  <a:tcPr/>
                </a:tc>
                <a:extLst>
                  <a:ext uri="{0D108BD9-81ED-4DB2-BD59-A6C34878D82A}">
                    <a16:rowId xmlns:a16="http://schemas.microsoft.com/office/drawing/2014/main" val="10022"/>
                  </a:ext>
                </a:extLst>
              </a:tr>
              <a:tr h="23002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100" dirty="0" err="1">
                          <a:solidFill>
                            <a:srgbClr val="FF0000"/>
                          </a:solidFill>
                        </a:rPr>
                        <a:t>Raslantısal</a:t>
                      </a:r>
                      <a:r>
                        <a:rPr lang="tr-TR" sz="1100" dirty="0">
                          <a:solidFill>
                            <a:srgbClr val="FF0000"/>
                          </a:solidFill>
                        </a:rPr>
                        <a:t> olarak belirlenmiş</a:t>
                      </a:r>
                      <a:r>
                        <a:rPr lang="tr-TR" sz="1100" baseline="0" dirty="0">
                          <a:solidFill>
                            <a:srgbClr val="FF0000"/>
                          </a:solidFill>
                        </a:rPr>
                        <a:t> kan sayımı bozuklukları</a:t>
                      </a:r>
                      <a:endParaRPr lang="tr-TR" sz="1100" dirty="0">
                        <a:solidFill>
                          <a:srgbClr val="FF0000"/>
                        </a:solidFill>
                      </a:endParaRPr>
                    </a:p>
                  </a:txBody>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351420130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4254</Words>
  <Application>Microsoft Office PowerPoint</Application>
  <PresentationFormat>Ekran Gösterisi (4:3)</PresentationFormat>
  <Paragraphs>517</Paragraphs>
  <Slides>43</Slides>
  <Notes>10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43</vt:i4>
      </vt:variant>
    </vt:vector>
  </HeadingPairs>
  <TitlesOfParts>
    <vt:vector size="53" baseType="lpstr">
      <vt:lpstr>Arial</vt:lpstr>
      <vt:lpstr>Calibri</vt:lpstr>
      <vt:lpstr>Courier New</vt:lpstr>
      <vt:lpstr>inherit</vt:lpstr>
      <vt:lpstr>MyriadPro-Light</vt:lpstr>
      <vt:lpstr>Segoe UI</vt:lpstr>
      <vt:lpstr>Symbol</vt:lpstr>
      <vt:lpstr>Times New Roman</vt:lpstr>
      <vt:lpstr>Wingdings</vt:lpstr>
      <vt:lpstr>Ofis Teması</vt:lpstr>
      <vt:lpstr>POLİSTEMİA VERA: PATOGENEZ, KLİNİK BULGULAR ve TEDAVİ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SEMPTOM YÖNETİMİ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ÖNEMLİ PV/ET ÇALIŞMALARININ KONULARI ve DERLEMELER</vt:lpstr>
      <vt:lpstr>ÖNEMLİ PV/ET ÇALIŞMALARININ KONULARI ve DERLEMELER</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PV de Tanı Kriterleri ve  PV Tedavisinde Ruksolitinib'in Yeri?</dc:title>
  <dc:creator>pc</dc:creator>
  <cp:lastModifiedBy>pc</cp:lastModifiedBy>
  <cp:revision>290</cp:revision>
  <dcterms:created xsi:type="dcterms:W3CDTF">2024-04-28T05:19:17Z</dcterms:created>
  <dcterms:modified xsi:type="dcterms:W3CDTF">2024-11-21T10:23:50Z</dcterms:modified>
</cp:coreProperties>
</file>